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295" r:id="rId4"/>
    <p:sldId id="258" r:id="rId5"/>
    <p:sldId id="296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8" r:id="rId14"/>
    <p:sldId id="293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4" r:id="rId30"/>
    <p:sldId id="283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4" r:id="rId39"/>
    <p:sldId id="297" r:id="rId40"/>
    <p:sldId id="298" r:id="rId41"/>
    <p:sldId id="299" r:id="rId42"/>
    <p:sldId id="300" r:id="rId4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19" autoAdjust="0"/>
    <p:restoredTop sz="94709" autoAdjust="0"/>
  </p:normalViewPr>
  <p:slideViewPr>
    <p:cSldViewPr snapToGrid="0">
      <p:cViewPr varScale="1">
        <p:scale>
          <a:sx n="74" d="100"/>
          <a:sy n="74" d="100"/>
        </p:scale>
        <p:origin x="-6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-16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C625C-E1F9-4AB2-A8F5-78528D07E17D}" type="datetimeFigureOut">
              <a:rPr lang="nb-NO" smtClean="0"/>
              <a:pPr/>
              <a:t>22.04.2014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6DDB8-A410-45F6-9504-0A4304E6A14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30971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D1C91-8684-455D-9CF4-14E2AAE00FE2}" type="datetimeFigureOut">
              <a:rPr lang="nb-NO" smtClean="0"/>
              <a:pPr/>
              <a:t>22.04.2014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9EB10-7A4C-47C7-AF5D-270B023FB67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87670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EB10-7A4C-47C7-AF5D-270B023FB67A}" type="slidenum">
              <a:rPr lang="nb-NO" smtClean="0"/>
              <a:pPr/>
              <a:t>11</a:t>
            </a:fld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EB10-7A4C-47C7-AF5D-270B023FB67A}" type="slidenum">
              <a:rPr lang="nb-NO" smtClean="0"/>
              <a:pPr/>
              <a:t>12</a:t>
            </a:fld>
            <a:endParaRPr lang="nb-N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EB10-7A4C-47C7-AF5D-270B023FB67A}" type="slidenum">
              <a:rPr lang="nb-NO" smtClean="0"/>
              <a:pPr/>
              <a:t>32</a:t>
            </a:fld>
            <a:endParaRPr lang="nb-N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EB10-7A4C-47C7-AF5D-270B023FB67A}" type="slidenum">
              <a:rPr lang="nb-NO" smtClean="0"/>
              <a:pPr/>
              <a:t>36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E0F5-560A-4AB8-883C-5D86186CA191}" type="datetime1">
              <a:rPr lang="nb-NO" smtClean="0"/>
              <a:pPr/>
              <a:t>22.04.2014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9633-AE4A-4D6D-8502-B9D366D94457}" type="datetime1">
              <a:rPr lang="nb-NO" smtClean="0"/>
              <a:pPr/>
              <a:t>22.04.2014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69F22-DFC0-47F6-B27A-A3131F806666}" type="datetime1">
              <a:rPr lang="nb-NO" smtClean="0"/>
              <a:pPr/>
              <a:t>22.04.2014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3AE1-75E7-4D76-9F0D-830A7C1E9F44}" type="datetime1">
              <a:rPr lang="nb-NO" smtClean="0"/>
              <a:pPr/>
              <a:t>22.04.2014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3C0AB-8BE5-4D15-9C12-E15CB5AA835D}" type="datetime1">
              <a:rPr lang="nb-NO" smtClean="0"/>
              <a:pPr/>
              <a:t>22.04.2014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FDB0-5B9D-4B03-8144-8792340420AF}" type="datetime1">
              <a:rPr lang="nb-NO" smtClean="0"/>
              <a:pPr/>
              <a:t>22.04.2014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E43D1-3595-4795-9F70-060B7CAFF05D}" type="datetime1">
              <a:rPr lang="nb-NO" smtClean="0"/>
              <a:pPr/>
              <a:t>22.04.2014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9A44-3EC1-4C07-A231-120927743889}" type="datetime1">
              <a:rPr lang="nb-NO" smtClean="0"/>
              <a:pPr/>
              <a:t>22.04.2014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02B24-9BA4-431B-A095-B382A181152C}" type="datetime1">
              <a:rPr lang="nb-NO" smtClean="0"/>
              <a:pPr/>
              <a:t>22.04.2014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977CF-173D-41E2-95AF-A5303C3520B2}" type="datetime1">
              <a:rPr lang="nb-NO" smtClean="0"/>
              <a:pPr/>
              <a:t>22.04.2014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B1D2-BCCF-4271-B791-34F968EDD063}" type="datetime1">
              <a:rPr lang="nb-NO" smtClean="0"/>
              <a:pPr/>
              <a:t>22.04.2014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F519C-B60A-4D81-8156-4D43CAE4DFC2}" type="datetime1">
              <a:rPr lang="nb-NO" smtClean="0"/>
              <a:pPr/>
              <a:t>22.04.2014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FE82-0312-414B-B7F8-6B0113CB3A34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2348879"/>
            <a:ext cx="6400800" cy="3762553"/>
          </a:xfr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sv-SE" sz="3600" dirty="0">
                <a:solidFill>
                  <a:schemeClr val="tx1"/>
                </a:solidFill>
              </a:rPr>
              <a:t>RLS </a:t>
            </a:r>
            <a:r>
              <a:rPr lang="sv-SE" sz="3600" dirty="0" smtClean="0">
                <a:solidFill>
                  <a:schemeClr val="tx1"/>
                </a:solidFill>
              </a:rPr>
              <a:t>er </a:t>
            </a:r>
            <a:r>
              <a:rPr lang="sv-SE" sz="3600" dirty="0">
                <a:solidFill>
                  <a:schemeClr val="tx1"/>
                </a:solidFill>
              </a:rPr>
              <a:t>en av de </a:t>
            </a:r>
            <a:r>
              <a:rPr lang="sv-SE" sz="3600" dirty="0" smtClean="0">
                <a:solidFill>
                  <a:schemeClr val="tx1"/>
                </a:solidFill>
              </a:rPr>
              <a:t>vanligste neurologiske sykdommene</a:t>
            </a:r>
            <a:endParaRPr lang="sv-SE" sz="36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sv-SE" sz="3600" b="1" dirty="0">
                <a:solidFill>
                  <a:srgbClr val="FF0000"/>
                </a:solidFill>
              </a:rPr>
              <a:t>RLS - En </a:t>
            </a:r>
            <a:r>
              <a:rPr lang="sv-SE" sz="3600" b="1" dirty="0" smtClean="0">
                <a:solidFill>
                  <a:srgbClr val="FF0000"/>
                </a:solidFill>
              </a:rPr>
              <a:t>folkesykdom</a:t>
            </a:r>
            <a:r>
              <a:rPr lang="sv-SE" sz="3600" b="1" dirty="0">
                <a:solidFill>
                  <a:srgbClr val="FF0000"/>
                </a:solidFill>
              </a:rPr>
              <a:t>!</a:t>
            </a:r>
          </a:p>
          <a:p>
            <a:pPr lvl="1">
              <a:defRPr/>
            </a:pPr>
            <a:r>
              <a:rPr lang="sv-SE" b="1" dirty="0" smtClean="0">
                <a:solidFill>
                  <a:srgbClr val="FF0000"/>
                </a:solidFill>
              </a:rPr>
              <a:t>Ca 10% har det</a:t>
            </a:r>
            <a:endParaRPr lang="sv-SE" b="1" dirty="0">
              <a:solidFill>
                <a:srgbClr val="FF0000"/>
              </a:solidFill>
            </a:endParaRPr>
          </a:p>
          <a:p>
            <a:pPr lvl="2" algn="l">
              <a:defRPr/>
            </a:pPr>
            <a:r>
              <a:rPr lang="sv-SE" sz="2800" b="1" dirty="0">
                <a:solidFill>
                  <a:srgbClr val="FF0000"/>
                </a:solidFill>
              </a:rPr>
              <a:t>men </a:t>
            </a:r>
            <a:r>
              <a:rPr lang="sv-SE" sz="2800" b="1" dirty="0" smtClean="0">
                <a:solidFill>
                  <a:srgbClr val="FF0000"/>
                </a:solidFill>
              </a:rPr>
              <a:t>nesten </a:t>
            </a:r>
            <a:r>
              <a:rPr lang="sv-SE" sz="2800" b="1" dirty="0">
                <a:solidFill>
                  <a:srgbClr val="FF0000"/>
                </a:solidFill>
              </a:rPr>
              <a:t>ingen vet </a:t>
            </a:r>
            <a:r>
              <a:rPr lang="sv-SE" sz="2800" b="1" dirty="0" smtClean="0">
                <a:solidFill>
                  <a:srgbClr val="FF0000"/>
                </a:solidFill>
              </a:rPr>
              <a:t>hva </a:t>
            </a:r>
            <a:r>
              <a:rPr lang="sv-SE" sz="2800" b="1" dirty="0">
                <a:solidFill>
                  <a:srgbClr val="FF0000"/>
                </a:solidFill>
              </a:rPr>
              <a:t>RLS </a:t>
            </a:r>
            <a:r>
              <a:rPr lang="sv-SE" sz="2800" b="1" dirty="0" smtClean="0">
                <a:solidFill>
                  <a:srgbClr val="FF0000"/>
                </a:solidFill>
              </a:rPr>
              <a:t>er</a:t>
            </a:r>
            <a:endParaRPr lang="sv-SE" sz="2800" dirty="0">
              <a:solidFill>
                <a:srgbClr val="FF0000"/>
              </a:solidFill>
            </a:endParaRPr>
          </a:p>
          <a:p>
            <a:pPr lvl="1" algn="l">
              <a:defRPr/>
            </a:pPr>
            <a:r>
              <a:rPr lang="sv-SE" sz="2400" dirty="0" smtClean="0">
                <a:solidFill>
                  <a:schemeClr val="tx1"/>
                </a:solidFill>
              </a:rPr>
              <a:t>Migrene</a:t>
            </a:r>
            <a:r>
              <a:rPr lang="sv-SE" sz="2400" dirty="0">
                <a:solidFill>
                  <a:schemeClr val="tx1"/>
                </a:solidFill>
              </a:rPr>
              <a:t>				</a:t>
            </a:r>
            <a:r>
              <a:rPr lang="sv-SE" sz="2400" dirty="0" smtClean="0">
                <a:solidFill>
                  <a:schemeClr val="tx1"/>
                </a:solidFill>
              </a:rPr>
              <a:t> 13% </a:t>
            </a:r>
          </a:p>
          <a:p>
            <a:pPr lvl="1" algn="l">
              <a:defRPr/>
            </a:pPr>
            <a:r>
              <a:rPr lang="sv-SE" sz="2400" dirty="0" smtClean="0">
                <a:solidFill>
                  <a:schemeClr val="tx1"/>
                </a:solidFill>
              </a:rPr>
              <a:t>Diabetes</a:t>
            </a:r>
            <a:r>
              <a:rPr lang="sv-SE" sz="2400" dirty="0">
                <a:solidFill>
                  <a:schemeClr val="tx1"/>
                </a:solidFill>
              </a:rPr>
              <a:t>			 </a:t>
            </a:r>
            <a:r>
              <a:rPr lang="sv-SE" sz="2400" dirty="0" smtClean="0">
                <a:solidFill>
                  <a:schemeClr val="tx1"/>
                </a:solidFill>
              </a:rPr>
              <a:t>	   4 </a:t>
            </a:r>
            <a:r>
              <a:rPr lang="sv-SE" sz="2400" dirty="0">
                <a:solidFill>
                  <a:schemeClr val="tx1"/>
                </a:solidFill>
              </a:rPr>
              <a:t>%</a:t>
            </a:r>
          </a:p>
          <a:p>
            <a:pPr lvl="1" algn="l">
              <a:defRPr/>
            </a:pPr>
            <a:r>
              <a:rPr lang="sv-SE" sz="2400" dirty="0">
                <a:solidFill>
                  <a:schemeClr val="tx1"/>
                </a:solidFill>
              </a:rPr>
              <a:t>Parkinson		</a:t>
            </a:r>
            <a:r>
              <a:rPr lang="sv-SE" sz="2400" dirty="0" smtClean="0">
                <a:solidFill>
                  <a:schemeClr val="tx1"/>
                </a:solidFill>
              </a:rPr>
              <a:t>                           0,25 </a:t>
            </a:r>
            <a:r>
              <a:rPr lang="sv-SE" sz="2400" dirty="0">
                <a:solidFill>
                  <a:schemeClr val="tx1"/>
                </a:solidFill>
              </a:rPr>
              <a:t>%</a:t>
            </a:r>
          </a:p>
          <a:p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0258"/>
            <a:ext cx="7772400" cy="1728191"/>
          </a:xfrm>
          <a:solidFill>
            <a:srgbClr val="FF0000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sv-SE" sz="3600" b="1" dirty="0">
                <a:solidFill>
                  <a:srgbClr val="FFFF00"/>
                </a:solidFill>
              </a:rPr>
              <a:t>Restless Legs Syndrom (RLS)</a:t>
            </a:r>
            <a:br>
              <a:rPr lang="sv-SE" sz="3600" b="1" dirty="0">
                <a:solidFill>
                  <a:srgbClr val="FFFF00"/>
                </a:solidFill>
              </a:rPr>
            </a:br>
            <a:r>
              <a:rPr lang="sv-SE" sz="3600" b="1" dirty="0">
                <a:solidFill>
                  <a:srgbClr val="FFFF00"/>
                </a:solidFill>
              </a:rPr>
              <a:t> </a:t>
            </a:r>
            <a:r>
              <a:rPr lang="sv-SE" sz="3600" b="1" dirty="0" smtClean="0">
                <a:solidFill>
                  <a:srgbClr val="FFFF00"/>
                </a:solidFill>
              </a:rPr>
              <a:t>Hva er </a:t>
            </a:r>
            <a:r>
              <a:rPr lang="sv-SE" sz="3600" b="1" dirty="0">
                <a:solidFill>
                  <a:srgbClr val="FFFF00"/>
                </a:solidFill>
              </a:rPr>
              <a:t>RLS? </a:t>
            </a:r>
            <a:endParaRPr lang="sv-SE" sz="3600" b="1" dirty="0" smtClean="0">
              <a:solidFill>
                <a:srgbClr val="FFFF00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Sten Sevborn Restless Legs Förbundet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1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S</a:t>
            </a:r>
            <a:r>
              <a:rPr lang="sv-SE" sz="3600" b="1" dirty="0" smtClean="0">
                <a:solidFill>
                  <a:srgbClr val="FFFF00"/>
                </a:solidFill>
                <a:cs typeface="Arial" charset="0"/>
              </a:rPr>
              <a:t>lik</a:t>
            </a:r>
            <a:r>
              <a:rPr lang="sv-SE" sz="3600" b="1" dirty="0" smtClean="0">
                <a:solidFill>
                  <a:srgbClr val="FFFF00"/>
                </a:solidFill>
              </a:rPr>
              <a:t> opplever pasienten RLS</a:t>
            </a:r>
            <a:endParaRPr lang="nb-NO" sz="3600" b="1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457200" y="1844824"/>
            <a:ext cx="4038600" cy="4281339"/>
          </a:xfrm>
        </p:spPr>
        <p:txBody>
          <a:bodyPr>
            <a:normAutofit lnSpcReduction="10000"/>
          </a:bodyPr>
          <a:lstStyle/>
          <a:p>
            <a:pPr>
              <a:buFontTx/>
              <a:buChar char="•"/>
              <a:defRPr/>
            </a:pPr>
            <a:r>
              <a:rPr lang="sv-SE" dirty="0" smtClean="0"/>
              <a:t>Brann</a:t>
            </a:r>
            <a:endParaRPr lang="sv-SE" dirty="0"/>
          </a:p>
          <a:p>
            <a:pPr>
              <a:buFontTx/>
              <a:buChar char="•"/>
              <a:defRPr/>
            </a:pPr>
            <a:r>
              <a:rPr lang="sv-SE" dirty="0"/>
              <a:t>Coca-Cola i </a:t>
            </a:r>
            <a:r>
              <a:rPr lang="sv-SE" dirty="0" smtClean="0"/>
              <a:t>årene</a:t>
            </a:r>
            <a:endParaRPr lang="sv-SE" dirty="0"/>
          </a:p>
          <a:p>
            <a:pPr>
              <a:buFontTx/>
              <a:buChar char="•"/>
              <a:defRPr/>
            </a:pPr>
            <a:r>
              <a:rPr lang="sv-SE" dirty="0" smtClean="0"/>
              <a:t>Dragninger</a:t>
            </a:r>
            <a:endParaRPr lang="sv-SE" dirty="0"/>
          </a:p>
          <a:p>
            <a:pPr>
              <a:buFontTx/>
              <a:buChar char="•"/>
              <a:defRPr/>
            </a:pPr>
            <a:r>
              <a:rPr lang="sv-SE" dirty="0"/>
              <a:t>Elektrisk </a:t>
            </a:r>
            <a:r>
              <a:rPr lang="sv-SE" dirty="0" smtClean="0"/>
              <a:t>strøm</a:t>
            </a:r>
            <a:endParaRPr lang="sv-SE" dirty="0"/>
          </a:p>
          <a:p>
            <a:pPr>
              <a:buFontTx/>
              <a:buChar char="•"/>
              <a:defRPr/>
            </a:pPr>
            <a:r>
              <a:rPr lang="sv-SE" dirty="0" smtClean="0"/>
              <a:t>Varme</a:t>
            </a:r>
            <a:endParaRPr lang="sv-SE" dirty="0"/>
          </a:p>
          <a:p>
            <a:pPr>
              <a:buFontTx/>
              <a:buChar char="•"/>
              <a:defRPr/>
            </a:pPr>
            <a:r>
              <a:rPr lang="sv-SE" dirty="0" smtClean="0"/>
              <a:t>Hogg</a:t>
            </a:r>
          </a:p>
          <a:p>
            <a:pPr>
              <a:buFontTx/>
              <a:buChar char="•"/>
              <a:defRPr/>
            </a:pPr>
            <a:r>
              <a:rPr lang="sv-SE" dirty="0" smtClean="0"/>
              <a:t>Kløe</a:t>
            </a:r>
            <a:endParaRPr lang="sv-SE" dirty="0"/>
          </a:p>
          <a:p>
            <a:pPr>
              <a:buFontTx/>
              <a:buChar char="•"/>
              <a:defRPr/>
            </a:pPr>
            <a:r>
              <a:rPr lang="sv-SE" dirty="0"/>
              <a:t>Kramper</a:t>
            </a:r>
          </a:p>
          <a:p>
            <a:pPr>
              <a:buFontTx/>
              <a:buChar char="•"/>
              <a:defRPr/>
            </a:pPr>
            <a:r>
              <a:rPr lang="sv-SE" dirty="0" smtClean="0"/>
              <a:t>Krypninger</a:t>
            </a:r>
            <a:endParaRPr lang="sv-SE" dirty="0"/>
          </a:p>
          <a:p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>
            <a:normAutofit lnSpcReduction="10000"/>
          </a:bodyPr>
          <a:lstStyle/>
          <a:p>
            <a:pPr>
              <a:buFontTx/>
              <a:buChar char="•"/>
              <a:defRPr/>
            </a:pPr>
            <a:r>
              <a:rPr lang="sv-SE" dirty="0" smtClean="0"/>
              <a:t>Maur </a:t>
            </a:r>
            <a:r>
              <a:rPr lang="sv-SE" dirty="0"/>
              <a:t>under </a:t>
            </a:r>
            <a:r>
              <a:rPr lang="sv-SE" dirty="0" smtClean="0"/>
              <a:t>huden</a:t>
            </a:r>
            <a:endParaRPr lang="sv-SE" dirty="0"/>
          </a:p>
          <a:p>
            <a:pPr>
              <a:buFontTx/>
              <a:buChar char="•"/>
              <a:defRPr/>
            </a:pPr>
            <a:r>
              <a:rPr lang="sv-SE" dirty="0" smtClean="0"/>
              <a:t>Irritasjoner</a:t>
            </a:r>
            <a:endParaRPr lang="sv-SE" dirty="0"/>
          </a:p>
          <a:p>
            <a:pPr>
              <a:buFontTx/>
              <a:buChar char="•"/>
              <a:defRPr/>
            </a:pPr>
            <a:r>
              <a:rPr lang="sv-SE" dirty="0" smtClean="0"/>
              <a:t>Rastløshet</a:t>
            </a:r>
            <a:endParaRPr lang="sv-SE" dirty="0"/>
          </a:p>
          <a:p>
            <a:pPr>
              <a:buFontTx/>
              <a:buChar char="•"/>
              <a:defRPr/>
            </a:pPr>
            <a:r>
              <a:rPr lang="sv-SE" dirty="0" smtClean="0"/>
              <a:t>Rennende vann</a:t>
            </a:r>
            <a:endParaRPr lang="sv-SE" dirty="0"/>
          </a:p>
          <a:p>
            <a:pPr>
              <a:buFontTx/>
              <a:buChar char="•"/>
              <a:defRPr/>
            </a:pPr>
            <a:r>
              <a:rPr lang="sv-SE" dirty="0" smtClean="0"/>
              <a:t>Smerter</a:t>
            </a:r>
            <a:endParaRPr lang="sv-SE" dirty="0"/>
          </a:p>
          <a:p>
            <a:pPr>
              <a:buFontTx/>
              <a:buChar char="•"/>
              <a:defRPr/>
            </a:pPr>
            <a:r>
              <a:rPr lang="sv-SE" dirty="0" smtClean="0"/>
              <a:t>Stikkninger</a:t>
            </a:r>
            <a:endParaRPr lang="sv-SE" dirty="0"/>
          </a:p>
          <a:p>
            <a:pPr>
              <a:buFontTx/>
              <a:buChar char="•"/>
              <a:defRPr/>
            </a:pPr>
            <a:r>
              <a:rPr lang="sv-SE" dirty="0" smtClean="0"/>
              <a:t>Svie</a:t>
            </a:r>
            <a:endParaRPr lang="sv-SE" dirty="0"/>
          </a:p>
          <a:p>
            <a:pPr>
              <a:buFontTx/>
              <a:buChar char="•"/>
              <a:defRPr/>
            </a:pPr>
            <a:r>
              <a:rPr lang="sv-SE" dirty="0" smtClean="0"/>
              <a:t>Verk</a:t>
            </a:r>
            <a:endParaRPr lang="sv-SE" dirty="0"/>
          </a:p>
          <a:p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Sten Sevborn Restless Legs Förbundet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10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 Hvor sitter RLS? 1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33400" indent="-533400" algn="ctr">
              <a:buNone/>
              <a:defRPr/>
            </a:pPr>
            <a:endParaRPr lang="sv-SE" sz="3200" dirty="0" smtClean="0"/>
          </a:p>
          <a:p>
            <a:pPr marL="533400" indent="-533400" algn="ctr">
              <a:buNone/>
              <a:defRPr/>
            </a:pPr>
            <a:r>
              <a:rPr lang="sv-SE" sz="3200" dirty="0" smtClean="0"/>
              <a:t>Ubehaget </a:t>
            </a:r>
            <a:endParaRPr lang="sv-SE" sz="3200" dirty="0"/>
          </a:p>
          <a:p>
            <a:pPr marL="533400" indent="-533400" algn="ctr">
              <a:buNone/>
              <a:defRPr/>
            </a:pPr>
            <a:r>
              <a:rPr lang="sv-SE" sz="3200" dirty="0"/>
              <a:t>sitter i:</a:t>
            </a:r>
          </a:p>
          <a:p>
            <a:pPr marL="914400" lvl="1" indent="-457200" algn="ctr">
              <a:buNone/>
              <a:defRPr/>
            </a:pPr>
            <a:r>
              <a:rPr lang="sv-SE" sz="3200" dirty="0" smtClean="0"/>
              <a:t>Leggene</a:t>
            </a:r>
            <a:endParaRPr lang="sv-SE" sz="3200" dirty="0"/>
          </a:p>
          <a:p>
            <a:pPr marL="914400" lvl="1" indent="-457200" algn="ctr">
              <a:buNone/>
              <a:defRPr/>
            </a:pPr>
            <a:r>
              <a:rPr lang="sv-SE" sz="3200" dirty="0" smtClean="0"/>
              <a:t>l</a:t>
            </a:r>
            <a:r>
              <a:rPr lang="sv-SE" sz="3200" dirty="0" smtClean="0">
                <a:cs typeface="Arial" charset="0"/>
              </a:rPr>
              <a:t>årene</a:t>
            </a:r>
            <a:endParaRPr lang="sv-SE" sz="3200" dirty="0">
              <a:cs typeface="Arial" charset="0"/>
            </a:endParaRPr>
          </a:p>
          <a:p>
            <a:pPr marL="914400" lvl="1" indent="-457200" algn="ctr">
              <a:buNone/>
              <a:defRPr/>
            </a:pPr>
            <a:r>
              <a:rPr lang="sv-SE" sz="3200" dirty="0">
                <a:cs typeface="Arial" charset="0"/>
              </a:rPr>
              <a:t>a</a:t>
            </a:r>
            <a:r>
              <a:rPr lang="sv-SE" sz="3200" dirty="0" smtClean="0">
                <a:cs typeface="Arial" charset="0"/>
              </a:rPr>
              <a:t>rmene</a:t>
            </a:r>
          </a:p>
          <a:p>
            <a:pPr marL="914400" lvl="1" indent="-457200" algn="ctr">
              <a:buNone/>
              <a:defRPr/>
            </a:pPr>
            <a:r>
              <a:rPr lang="sv-SE" sz="3200" dirty="0" smtClean="0">
                <a:cs typeface="Arial" charset="0"/>
              </a:rPr>
              <a:t>overkroppen</a:t>
            </a:r>
            <a:endParaRPr lang="nb-NO" sz="3200" dirty="0"/>
          </a:p>
        </p:txBody>
      </p:sp>
      <p:pic>
        <p:nvPicPr>
          <p:cNvPr id="5" name="Picture 4" descr="j018634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932040" y="1700808"/>
            <a:ext cx="3275332" cy="4392488"/>
          </a:xfrm>
        </p:spPr>
      </p:pic>
      <p:sp>
        <p:nvSpPr>
          <p:cNvPr id="7" name="Plassholder for bunn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11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v-SE" b="1" dirty="0" smtClean="0">
                <a:solidFill>
                  <a:srgbClr val="FFFF00"/>
                </a:solidFill>
              </a:rPr>
              <a:t>Restless </a:t>
            </a:r>
            <a:r>
              <a:rPr lang="sv-SE" sz="4000" b="1" dirty="0" smtClean="0">
                <a:solidFill>
                  <a:srgbClr val="FFFF00"/>
                </a:solidFill>
              </a:rPr>
              <a:t>Legs</a:t>
            </a:r>
            <a:r>
              <a:rPr lang="sv-SE" b="1" dirty="0" smtClean="0">
                <a:solidFill>
                  <a:srgbClr val="FFFF00"/>
                </a:solidFill>
              </a:rPr>
              <a:t> Syndrom (RLS)</a:t>
            </a:r>
            <a:br>
              <a:rPr lang="sv-SE" b="1" dirty="0" smtClean="0">
                <a:solidFill>
                  <a:srgbClr val="FFFF00"/>
                </a:solidFill>
              </a:rPr>
            </a:br>
            <a:r>
              <a:rPr lang="sv-SE" b="1" dirty="0" smtClean="0">
                <a:solidFill>
                  <a:srgbClr val="FFFF00"/>
                </a:solidFill>
              </a:rPr>
              <a:t> </a:t>
            </a:r>
            <a:r>
              <a:rPr lang="sv-SE" sz="4000" b="1" dirty="0" smtClean="0">
                <a:solidFill>
                  <a:srgbClr val="FFFF00"/>
                </a:solidFill>
              </a:rPr>
              <a:t>Hvor sitter RLS?  2</a:t>
            </a:r>
            <a:endParaRPr lang="nb-NO" sz="40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  <a:defRPr/>
            </a:pPr>
            <a:endParaRPr lang="sv-SE" sz="3200" dirty="0" smtClean="0"/>
          </a:p>
          <a:p>
            <a:pPr algn="ctr">
              <a:buNone/>
              <a:defRPr/>
            </a:pPr>
            <a:r>
              <a:rPr lang="sv-SE" sz="3200" dirty="0" smtClean="0"/>
              <a:t>Problemet </a:t>
            </a:r>
            <a:r>
              <a:rPr lang="sv-SE" sz="3200" dirty="0"/>
              <a:t>sitter i </a:t>
            </a:r>
            <a:r>
              <a:rPr lang="sv-SE" sz="3200" dirty="0" smtClean="0"/>
              <a:t>hjernen</a:t>
            </a:r>
            <a:endParaRPr lang="sv-SE" sz="3200" dirty="0"/>
          </a:p>
          <a:p>
            <a:pPr algn="ctr">
              <a:buNone/>
              <a:defRPr/>
            </a:pPr>
            <a:r>
              <a:rPr lang="sv-SE" sz="3200" dirty="0" smtClean="0"/>
              <a:t>og/eller</a:t>
            </a:r>
            <a:endParaRPr lang="sv-SE" sz="3200" dirty="0"/>
          </a:p>
          <a:p>
            <a:pPr algn="ctr">
              <a:buNone/>
              <a:defRPr/>
            </a:pPr>
            <a:r>
              <a:rPr lang="sv-SE" sz="3200" dirty="0"/>
              <a:t>s</a:t>
            </a:r>
            <a:r>
              <a:rPr lang="sv-SE" sz="3200" dirty="0" smtClean="0"/>
              <a:t>entral- nervesystemet.</a:t>
            </a:r>
          </a:p>
          <a:p>
            <a:pPr algn="ctr">
              <a:buNone/>
              <a:defRPr/>
            </a:pPr>
            <a:r>
              <a:rPr lang="sv-SE" sz="3200" dirty="0" smtClean="0"/>
              <a:t>Dopaminbalansen</a:t>
            </a:r>
            <a:endParaRPr lang="sv-SE" sz="3200" dirty="0"/>
          </a:p>
          <a:p>
            <a:endParaRPr lang="nb-NO" sz="3200" dirty="0"/>
          </a:p>
        </p:txBody>
      </p:sp>
      <p:pic>
        <p:nvPicPr>
          <p:cNvPr id="5" name="Picture 4" descr="j018634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64088" y="1628800"/>
            <a:ext cx="3024336" cy="4464496"/>
          </a:xfrm>
        </p:spPr>
      </p:pic>
      <p:sp>
        <p:nvSpPr>
          <p:cNvPr id="7" name="Plassholder for bunn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2088232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 Nervesystemet - signalsubstanser, Dopamin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032448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endParaRPr lang="sv-SE" sz="3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sv-SE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Dopamin</a:t>
            </a:r>
            <a:r>
              <a:rPr lang="sv-SE" sz="3800" dirty="0" smtClean="0"/>
              <a:t> </a:t>
            </a:r>
            <a:r>
              <a:rPr lang="sv-SE" sz="3800" dirty="0"/>
              <a:t>kan </a:t>
            </a:r>
            <a:r>
              <a:rPr lang="sv-SE" sz="3800" dirty="0" smtClean="0"/>
              <a:t>virke </a:t>
            </a:r>
            <a:r>
              <a:rPr lang="sv-SE" sz="3800" dirty="0"/>
              <a:t>som </a:t>
            </a:r>
            <a:r>
              <a:rPr lang="sv-SE" sz="3800" dirty="0" smtClean="0"/>
              <a:t>selvstendig </a:t>
            </a:r>
            <a:r>
              <a:rPr lang="sv-SE" sz="3800" dirty="0"/>
              <a:t>hormon eller omvandlas till</a:t>
            </a:r>
          </a:p>
          <a:p>
            <a:pPr>
              <a:lnSpc>
                <a:spcPct val="80000"/>
              </a:lnSpc>
              <a:defRPr/>
            </a:pPr>
            <a:endParaRPr lang="sv-SE" sz="3800" b="1" dirty="0" smtClean="0"/>
          </a:p>
          <a:p>
            <a:pPr>
              <a:lnSpc>
                <a:spcPct val="80000"/>
              </a:lnSpc>
              <a:defRPr/>
            </a:pPr>
            <a:r>
              <a:rPr lang="sv-SE" sz="3800" b="1" dirty="0" smtClean="0"/>
              <a:t>Adrenalin</a:t>
            </a:r>
            <a:r>
              <a:rPr lang="sv-SE" sz="3800" dirty="0" smtClean="0"/>
              <a:t> som uskilles fra binyrene og setter </a:t>
            </a:r>
            <a:r>
              <a:rPr lang="sv-SE" sz="3800" dirty="0"/>
              <a:t>kroppen i </a:t>
            </a:r>
            <a:r>
              <a:rPr lang="sv-SE" sz="3800" dirty="0" smtClean="0"/>
              <a:t>alarmtilstand</a:t>
            </a:r>
            <a:endParaRPr lang="sv-SE" sz="3800" dirty="0"/>
          </a:p>
          <a:p>
            <a:pPr>
              <a:lnSpc>
                <a:spcPct val="80000"/>
              </a:lnSpc>
              <a:defRPr/>
            </a:pPr>
            <a:endParaRPr lang="sv-SE" sz="3800" b="1" dirty="0" smtClean="0"/>
          </a:p>
          <a:p>
            <a:pPr>
              <a:lnSpc>
                <a:spcPct val="80000"/>
              </a:lnSpc>
              <a:defRPr/>
            </a:pPr>
            <a:r>
              <a:rPr lang="sv-SE" sz="3800" b="1" dirty="0" smtClean="0"/>
              <a:t>Noradrenalin</a:t>
            </a:r>
            <a:r>
              <a:rPr lang="sv-SE" sz="3800" dirty="0" smtClean="0"/>
              <a:t> </a:t>
            </a:r>
            <a:r>
              <a:rPr lang="sv-SE" sz="3800" dirty="0"/>
              <a:t>(</a:t>
            </a:r>
            <a:r>
              <a:rPr lang="sv-SE" sz="3800" dirty="0" smtClean="0"/>
              <a:t>forstadiet </a:t>
            </a:r>
            <a:r>
              <a:rPr lang="sv-SE" sz="3800" dirty="0"/>
              <a:t>till adrenalin) </a:t>
            </a:r>
            <a:r>
              <a:rPr lang="sv-SE" sz="3800" b="1" dirty="0"/>
              <a:t>stresshormon.</a:t>
            </a:r>
            <a:r>
              <a:rPr lang="sv-SE" sz="3800" dirty="0"/>
              <a:t> </a:t>
            </a:r>
            <a:r>
              <a:rPr lang="sv-SE" sz="3800" dirty="0" smtClean="0"/>
              <a:t>Viktigste neurotransmitteren i nervesystemet</a:t>
            </a:r>
            <a:r>
              <a:rPr lang="sv-SE" sz="3800" dirty="0"/>
              <a:t>. </a:t>
            </a:r>
            <a:r>
              <a:rPr lang="sv-SE" sz="3800" dirty="0" smtClean="0"/>
              <a:t>Nerver </a:t>
            </a:r>
            <a:r>
              <a:rPr lang="sv-SE" sz="3800" dirty="0"/>
              <a:t>som går </a:t>
            </a:r>
            <a:r>
              <a:rPr lang="sv-SE" sz="3800" dirty="0" smtClean="0"/>
              <a:t>fra det sentrale nervesystemet </a:t>
            </a:r>
            <a:r>
              <a:rPr lang="sv-SE" sz="3800" dirty="0"/>
              <a:t>till </a:t>
            </a:r>
            <a:r>
              <a:rPr lang="sv-SE" sz="3800" dirty="0" smtClean="0"/>
              <a:t>hjerte, blodårer, nyrer og andre organer og som bruker </a:t>
            </a:r>
            <a:r>
              <a:rPr lang="sv-SE" sz="3800" dirty="0"/>
              <a:t>noradrenalin som signalsubstans.</a:t>
            </a:r>
          </a:p>
          <a:p>
            <a:pPr>
              <a:lnSpc>
                <a:spcPct val="80000"/>
              </a:lnSpc>
              <a:defRPr/>
            </a:pPr>
            <a:endParaRPr lang="sv-SE" sz="3800" b="1" dirty="0" smtClean="0"/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13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32896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b="1" dirty="0" smtClean="0">
                <a:solidFill>
                  <a:srgbClr val="FFFF00"/>
                </a:solidFill>
              </a:rPr>
              <a:t>Restless Legs Syndrom (RLS) </a:t>
            </a:r>
            <a:br>
              <a:rPr lang="sv-SE" b="1" dirty="0" smtClean="0">
                <a:solidFill>
                  <a:srgbClr val="FFFF00"/>
                </a:solidFill>
              </a:rPr>
            </a:br>
            <a:r>
              <a:rPr lang="sv-SE" b="1" dirty="0" smtClean="0">
                <a:solidFill>
                  <a:srgbClr val="FFFF00"/>
                </a:solidFill>
              </a:rPr>
              <a:t> Nervesystemet - signalsubstanser, Dopamin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615878"/>
            <a:ext cx="8229600" cy="36807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sv-SE" b="1" dirty="0" smtClean="0"/>
              <a:t>    Dopamin</a:t>
            </a:r>
            <a:r>
              <a:rPr lang="sv-SE" dirty="0" smtClean="0"/>
              <a:t> lages av aminosyret tyrosin. Mat som inneholder mest protein (tyrosin) - kjøtt, fisk, egg, belgvekster, bønner og linser, mandler, avokado, bananer, nøtter og frø øker tyrosin. For å nyttegjøre seg tyrosin behøver man vitamin B6, B12 samt magnesium.</a:t>
            </a:r>
            <a:br>
              <a:rPr lang="sv-SE" dirty="0" smtClean="0"/>
            </a:br>
            <a:r>
              <a:rPr lang="sv-SE" dirty="0" smtClean="0"/>
              <a:t>Røykning, narkotika, alkohol og søtsaker øker dopamininnholdet. Spenning og følelser øker dopaminet. Disse tingene skaper lett avhengighet.</a:t>
            </a:r>
            <a:endParaRPr lang="sv-SE" dirty="0">
              <a:solidFill>
                <a:srgbClr val="FFFF00"/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14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 Nervesystemet - signalsubstanser,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Dopamin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sv-SE" b="1" dirty="0"/>
              <a:t>Dopamin</a:t>
            </a:r>
            <a:r>
              <a:rPr lang="sv-SE" dirty="0"/>
              <a:t> </a:t>
            </a:r>
            <a:r>
              <a:rPr lang="sv-SE" dirty="0" smtClean="0"/>
              <a:t>er nøkkelen til et lykkelig og aktivt liv</a:t>
            </a:r>
            <a:r>
              <a:rPr lang="sv-SE" dirty="0"/>
              <a:t>!</a:t>
            </a:r>
          </a:p>
          <a:p>
            <a:pPr lvl="1">
              <a:lnSpc>
                <a:spcPct val="80000"/>
              </a:lnSpc>
              <a:defRPr/>
            </a:pPr>
            <a:endParaRPr lang="sv-SE" sz="3200" dirty="0" smtClean="0"/>
          </a:p>
          <a:p>
            <a:pPr lvl="1">
              <a:lnSpc>
                <a:spcPct val="80000"/>
              </a:lnSpc>
              <a:defRPr/>
            </a:pPr>
            <a:r>
              <a:rPr lang="sv-SE" sz="3200" dirty="0" smtClean="0"/>
              <a:t>Motorikk </a:t>
            </a:r>
          </a:p>
          <a:p>
            <a:pPr lvl="1">
              <a:lnSpc>
                <a:spcPct val="80000"/>
              </a:lnSpc>
              <a:defRPr/>
            </a:pPr>
            <a:r>
              <a:rPr lang="sv-SE" sz="3200" dirty="0" smtClean="0"/>
              <a:t>Blodtilførselen til organene </a:t>
            </a:r>
            <a:r>
              <a:rPr lang="sv-SE" sz="3200" dirty="0"/>
              <a:t>i </a:t>
            </a:r>
            <a:r>
              <a:rPr lang="sv-SE" sz="3200" dirty="0" smtClean="0"/>
              <a:t>magen</a:t>
            </a:r>
            <a:endParaRPr lang="sv-SE" sz="3200" dirty="0"/>
          </a:p>
          <a:p>
            <a:pPr lvl="1">
              <a:lnSpc>
                <a:spcPct val="80000"/>
              </a:lnSpc>
              <a:defRPr/>
            </a:pPr>
            <a:r>
              <a:rPr lang="sv-SE" sz="3200" dirty="0"/>
              <a:t>Psyke – </a:t>
            </a:r>
            <a:r>
              <a:rPr lang="sv-SE" sz="3200" dirty="0" smtClean="0"/>
              <a:t>glede </a:t>
            </a:r>
            <a:r>
              <a:rPr lang="sv-SE" sz="3200" dirty="0"/>
              <a:t>– </a:t>
            </a:r>
            <a:r>
              <a:rPr lang="sv-SE" sz="3200" dirty="0" smtClean="0"/>
              <a:t>lykkestunder 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15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 Nervsystemet - signalsubstanser,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Dopamin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338086"/>
            <a:ext cx="8229600" cy="378807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defRPr/>
            </a:pPr>
            <a:endParaRPr lang="sv-SE" sz="2400" b="1" dirty="0" smtClean="0">
              <a:solidFill>
                <a:srgbClr val="FFFF00"/>
              </a:solidFill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sv-SE" sz="3500" b="1" dirty="0" smtClean="0"/>
              <a:t>Serotonin (</a:t>
            </a:r>
            <a:r>
              <a:rPr lang="sv-SE" sz="3500" dirty="0" smtClean="0"/>
              <a:t> nevrotransmitter) er nøkkelen til et lykkelig </a:t>
            </a:r>
            <a:r>
              <a:rPr lang="sv-SE" sz="3500" dirty="0"/>
              <a:t>liv!  </a:t>
            </a:r>
          </a:p>
          <a:p>
            <a:pPr lvl="1">
              <a:lnSpc>
                <a:spcPct val="80000"/>
              </a:lnSpc>
              <a:defRPr/>
            </a:pPr>
            <a:r>
              <a:rPr lang="sv-SE" sz="3500" dirty="0" smtClean="0"/>
              <a:t>Søvn</a:t>
            </a:r>
            <a:endParaRPr lang="sv-SE" sz="3500" dirty="0"/>
          </a:p>
          <a:p>
            <a:pPr lvl="1">
              <a:lnSpc>
                <a:spcPct val="80000"/>
              </a:lnSpc>
              <a:defRPr/>
            </a:pPr>
            <a:r>
              <a:rPr lang="sv-SE" sz="3500" dirty="0" smtClean="0"/>
              <a:t>Apetitt</a:t>
            </a:r>
            <a:endParaRPr lang="sv-SE" sz="3500" dirty="0"/>
          </a:p>
          <a:p>
            <a:pPr lvl="1">
              <a:lnSpc>
                <a:spcPct val="80000"/>
              </a:lnSpc>
              <a:defRPr/>
            </a:pPr>
            <a:r>
              <a:rPr lang="sv-SE" sz="3500" dirty="0" smtClean="0"/>
              <a:t>Sinnsstemning</a:t>
            </a:r>
            <a:endParaRPr lang="sv-SE" sz="3500" dirty="0"/>
          </a:p>
          <a:p>
            <a:pPr lvl="1">
              <a:lnSpc>
                <a:spcPct val="80000"/>
              </a:lnSpc>
              <a:defRPr/>
            </a:pPr>
            <a:r>
              <a:rPr lang="sv-SE" sz="3500" dirty="0" smtClean="0"/>
              <a:t>Smerte</a:t>
            </a:r>
            <a:endParaRPr lang="sv-SE" sz="3500" dirty="0"/>
          </a:p>
          <a:p>
            <a:pPr lvl="1">
              <a:lnSpc>
                <a:spcPct val="80000"/>
              </a:lnSpc>
              <a:defRPr/>
            </a:pPr>
            <a:r>
              <a:rPr lang="sv-SE" sz="3500" dirty="0"/>
              <a:t>Aggressivitet</a:t>
            </a:r>
          </a:p>
          <a:p>
            <a:pPr lvl="1">
              <a:lnSpc>
                <a:spcPct val="80000"/>
              </a:lnSpc>
              <a:defRPr/>
            </a:pPr>
            <a:r>
              <a:rPr lang="sv-SE" sz="3500" dirty="0" smtClean="0"/>
              <a:t>Tarmfunksjon</a:t>
            </a:r>
            <a:endParaRPr lang="sv-SE" sz="3500" dirty="0"/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16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v-SE" sz="5400" b="1" dirty="0" smtClean="0">
                <a:solidFill>
                  <a:srgbClr val="FFFF00"/>
                </a:solidFill>
              </a:rPr>
              <a:t>Restless Legs Syndrom (RLS)</a:t>
            </a:r>
            <a:r>
              <a:rPr lang="sv-SE" b="1" dirty="0" smtClean="0">
                <a:solidFill>
                  <a:srgbClr val="FFFF00"/>
                </a:solidFill>
              </a:rPr>
              <a:t> </a:t>
            </a:r>
            <a:br>
              <a:rPr lang="sv-SE" b="1" dirty="0" smtClean="0">
                <a:solidFill>
                  <a:srgbClr val="FFFF00"/>
                </a:solidFill>
              </a:rPr>
            </a:br>
            <a:r>
              <a:rPr lang="sv-SE" b="1" dirty="0" smtClean="0">
                <a:solidFill>
                  <a:srgbClr val="FFFF00"/>
                </a:solidFill>
              </a:rPr>
              <a:t> Neurotransmittsubstanser, i hjernen</a:t>
            </a:r>
            <a:br>
              <a:rPr lang="sv-SE" b="1" dirty="0" smtClean="0">
                <a:solidFill>
                  <a:srgbClr val="FFFF00"/>
                </a:solidFill>
              </a:rPr>
            </a:br>
            <a:r>
              <a:rPr lang="sv-SE" sz="4000" b="1" dirty="0" smtClean="0">
                <a:solidFill>
                  <a:srgbClr val="FFFF00"/>
                </a:solidFill>
              </a:rPr>
              <a:t>Dopamin</a:t>
            </a:r>
            <a:endParaRPr lang="nb-NO" sz="40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Antallet dopaminreseptorer </a:t>
            </a:r>
            <a:r>
              <a:rPr lang="sv-SE" dirty="0"/>
              <a:t>i </a:t>
            </a:r>
            <a:r>
              <a:rPr lang="sv-SE" dirty="0" smtClean="0"/>
              <a:t>hjernen varierer kraftig, opp </a:t>
            </a:r>
            <a:r>
              <a:rPr lang="sv-SE" dirty="0"/>
              <a:t>till 3 </a:t>
            </a:r>
            <a:r>
              <a:rPr lang="sv-SE" dirty="0" smtClean="0"/>
              <a:t>ganger</a:t>
            </a:r>
            <a:r>
              <a:rPr lang="sv-SE" dirty="0"/>
              <a:t>, hos </a:t>
            </a:r>
            <a:r>
              <a:rPr lang="sv-SE" dirty="0" smtClean="0"/>
              <a:t>friske mennesker</a:t>
            </a:r>
            <a:endParaRPr lang="sv-SE" dirty="0"/>
          </a:p>
          <a:p>
            <a:pPr>
              <a:defRPr/>
            </a:pPr>
            <a:endParaRPr lang="sv-SE" dirty="0">
              <a:sym typeface="Wingdings" pitchFamily="2" charset="2"/>
            </a:endParaRPr>
          </a:p>
          <a:p>
            <a:pPr>
              <a:defRPr/>
            </a:pPr>
            <a:r>
              <a:rPr lang="sv-SE" dirty="0">
                <a:sym typeface="Wingdings" pitchFamily="2" charset="2"/>
              </a:rPr>
              <a:t>Antidepressiva </a:t>
            </a:r>
            <a:r>
              <a:rPr lang="sv-SE" dirty="0" smtClean="0">
                <a:sym typeface="Wingdings" pitchFamily="2" charset="2"/>
              </a:rPr>
              <a:t>og </a:t>
            </a:r>
            <a:r>
              <a:rPr lang="sv-SE" dirty="0">
                <a:sym typeface="Wingdings" pitchFamily="2" charset="2"/>
              </a:rPr>
              <a:t>neuroleptika </a:t>
            </a:r>
            <a:r>
              <a:rPr lang="sv-SE" dirty="0" smtClean="0">
                <a:sym typeface="Wingdings" pitchFamily="2" charset="2"/>
              </a:rPr>
              <a:t>blokkerer dopaminreseptorene</a:t>
            </a:r>
            <a:endParaRPr lang="sv-SE" dirty="0">
              <a:sym typeface="Wingdings" pitchFamily="2" charset="2"/>
            </a:endParaRPr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17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Typiske problemsituasjoner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sv-SE" dirty="0" smtClean="0"/>
              <a:t>Narkose</a:t>
            </a:r>
            <a:endParaRPr lang="sv-SE" dirty="0"/>
          </a:p>
          <a:p>
            <a:pPr>
              <a:lnSpc>
                <a:spcPct val="80000"/>
              </a:lnSpc>
              <a:defRPr/>
            </a:pPr>
            <a:r>
              <a:rPr lang="sv-SE" dirty="0" smtClean="0"/>
              <a:t>Avslappningsøvelser</a:t>
            </a:r>
            <a:endParaRPr lang="sv-SE" dirty="0"/>
          </a:p>
          <a:p>
            <a:pPr>
              <a:lnSpc>
                <a:spcPct val="80000"/>
              </a:lnSpc>
              <a:defRPr/>
            </a:pPr>
            <a:r>
              <a:rPr lang="sv-SE" dirty="0"/>
              <a:t>Behandling med </a:t>
            </a:r>
            <a:r>
              <a:rPr lang="sv-SE" dirty="0" smtClean="0"/>
              <a:t>visse legemidler</a:t>
            </a:r>
            <a:endParaRPr lang="sv-SE" dirty="0"/>
          </a:p>
          <a:p>
            <a:pPr>
              <a:lnSpc>
                <a:spcPct val="80000"/>
              </a:lnSpc>
              <a:defRPr/>
            </a:pPr>
            <a:r>
              <a:rPr lang="sv-SE" dirty="0" smtClean="0"/>
              <a:t>Dialysebehandling </a:t>
            </a:r>
            <a:r>
              <a:rPr lang="sv-SE" dirty="0"/>
              <a:t>(20 - 60%)</a:t>
            </a:r>
          </a:p>
          <a:p>
            <a:pPr>
              <a:lnSpc>
                <a:spcPct val="80000"/>
              </a:lnSpc>
              <a:defRPr/>
            </a:pPr>
            <a:r>
              <a:rPr lang="sv-SE" dirty="0"/>
              <a:t>Graviditet (20 - 30%)</a:t>
            </a:r>
          </a:p>
          <a:p>
            <a:pPr>
              <a:lnSpc>
                <a:spcPct val="80000"/>
              </a:lnSpc>
              <a:defRPr/>
            </a:pPr>
            <a:r>
              <a:rPr lang="sv-SE" b="1" dirty="0" smtClean="0"/>
              <a:t>Lengre reiser </a:t>
            </a:r>
            <a:r>
              <a:rPr lang="sv-SE" b="1" dirty="0"/>
              <a:t>med bil, buss eller </a:t>
            </a:r>
            <a:r>
              <a:rPr lang="sv-SE" b="1" dirty="0" smtClean="0"/>
              <a:t>fly</a:t>
            </a:r>
            <a:endParaRPr lang="sv-SE" b="1" dirty="0"/>
          </a:p>
          <a:p>
            <a:pPr>
              <a:lnSpc>
                <a:spcPct val="80000"/>
              </a:lnSpc>
              <a:defRPr/>
            </a:pPr>
            <a:r>
              <a:rPr lang="sv-SE" b="1" dirty="0" smtClean="0"/>
              <a:t>Lengre møter, </a:t>
            </a:r>
            <a:r>
              <a:rPr lang="sv-SE" b="1" dirty="0"/>
              <a:t>teater, </a:t>
            </a:r>
            <a:r>
              <a:rPr lang="sv-SE" b="1" dirty="0" smtClean="0"/>
              <a:t>kino</a:t>
            </a:r>
            <a:endParaRPr lang="sv-SE" b="1" dirty="0"/>
          </a:p>
          <a:p>
            <a:pPr>
              <a:lnSpc>
                <a:spcPct val="80000"/>
              </a:lnSpc>
              <a:defRPr/>
            </a:pPr>
            <a:r>
              <a:rPr lang="sv-SE" b="1" dirty="0" smtClean="0"/>
              <a:t>Sitte </a:t>
            </a:r>
            <a:r>
              <a:rPr lang="sv-SE" b="1" dirty="0"/>
              <a:t>eller </a:t>
            </a:r>
            <a:r>
              <a:rPr lang="sv-SE" b="1" dirty="0" smtClean="0"/>
              <a:t>ligge </a:t>
            </a:r>
            <a:r>
              <a:rPr lang="sv-SE" b="1" dirty="0"/>
              <a:t>i </a:t>
            </a:r>
            <a:r>
              <a:rPr lang="sv-SE" b="1" dirty="0" smtClean="0"/>
              <a:t>fred og </a:t>
            </a:r>
            <a:r>
              <a:rPr lang="sv-SE" b="1" dirty="0"/>
              <a:t>ro </a:t>
            </a:r>
            <a:r>
              <a:rPr lang="sv-SE" b="1" dirty="0" smtClean="0"/>
              <a:t>om kvelden</a:t>
            </a:r>
            <a:endParaRPr lang="sv-SE" b="1" dirty="0"/>
          </a:p>
          <a:p>
            <a:pPr>
              <a:lnSpc>
                <a:spcPct val="80000"/>
              </a:lnSpc>
              <a:defRPr/>
            </a:pPr>
            <a:r>
              <a:rPr lang="sv-SE" dirty="0" smtClean="0"/>
              <a:t>Når man er bundet til sengen</a:t>
            </a:r>
            <a:endParaRPr lang="sv-SE" dirty="0"/>
          </a:p>
          <a:p>
            <a:pPr>
              <a:lnSpc>
                <a:spcPct val="80000"/>
              </a:lnSpc>
              <a:defRPr/>
            </a:pPr>
            <a:r>
              <a:rPr lang="sv-SE" b="1" dirty="0" smtClean="0"/>
              <a:t>TV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18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80350" y="274639"/>
            <a:ext cx="8229600" cy="1642194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b="1" dirty="0" smtClean="0">
                <a:solidFill>
                  <a:srgbClr val="FFFF00"/>
                </a:solidFill>
              </a:rPr>
              <a:t>Restless Legs Syndrom (RLS)</a:t>
            </a:r>
            <a:r>
              <a:rPr lang="sv-SE" sz="3600" b="1" dirty="0" smtClean="0">
                <a:solidFill>
                  <a:srgbClr val="FFFF00"/>
                </a:solidFill>
              </a:rPr>
              <a:t> </a:t>
            </a:r>
            <a:r>
              <a:rPr lang="sv-SE" b="1" dirty="0" smtClean="0">
                <a:solidFill>
                  <a:srgbClr val="FFFF00"/>
                </a:solidFill>
              </a:rPr>
              <a:t/>
            </a:r>
            <a:br>
              <a:rPr lang="sv-SE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RLS och PLMS 1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80000"/>
              </a:lnSpc>
              <a:buNone/>
              <a:defRPr/>
            </a:pPr>
            <a:endParaRPr lang="sv-SE" sz="1800" dirty="0"/>
          </a:p>
          <a:p>
            <a:pPr lvl="1">
              <a:lnSpc>
                <a:spcPct val="80000"/>
              </a:lnSpc>
              <a:defRPr/>
            </a:pPr>
            <a:r>
              <a:rPr lang="sv-SE" sz="1600" b="1" dirty="0"/>
              <a:t>	</a:t>
            </a:r>
            <a:r>
              <a:rPr lang="en-US" sz="3200" dirty="0"/>
              <a:t>Periodic Limb Movements in Sleep</a:t>
            </a:r>
          </a:p>
          <a:p>
            <a:pPr lvl="1">
              <a:lnSpc>
                <a:spcPct val="80000"/>
              </a:lnSpc>
              <a:defRPr/>
            </a:pPr>
            <a:r>
              <a:rPr lang="sv-SE" sz="3200" dirty="0"/>
              <a:t>	</a:t>
            </a:r>
            <a:r>
              <a:rPr lang="sv-SE" sz="3200" dirty="0" smtClean="0"/>
              <a:t>Periodiske benrørelser når man sover</a:t>
            </a:r>
            <a:endParaRPr lang="sv-SE" sz="3200" dirty="0"/>
          </a:p>
          <a:p>
            <a:pPr lvl="1">
              <a:lnSpc>
                <a:spcPct val="80000"/>
              </a:lnSpc>
              <a:buNone/>
              <a:defRPr/>
            </a:pPr>
            <a:endParaRPr lang="sv-SE" sz="3200" dirty="0"/>
          </a:p>
          <a:p>
            <a:pPr algn="ctr">
              <a:lnSpc>
                <a:spcPct val="80000"/>
              </a:lnSpc>
              <a:buNone/>
              <a:defRPr/>
            </a:pPr>
            <a:r>
              <a:rPr lang="sv-SE" dirty="0"/>
              <a:t>PLMS som </a:t>
            </a:r>
            <a:r>
              <a:rPr lang="sv-SE" dirty="0" smtClean="0"/>
              <a:t>varer </a:t>
            </a:r>
            <a:r>
              <a:rPr lang="sv-SE" dirty="0"/>
              <a:t>i 0,5 – 6 sekunder </a:t>
            </a:r>
            <a:r>
              <a:rPr lang="sv-SE" dirty="0" smtClean="0"/>
              <a:t>og </a:t>
            </a:r>
            <a:endParaRPr lang="sv-SE" dirty="0"/>
          </a:p>
          <a:p>
            <a:pPr algn="ctr">
              <a:lnSpc>
                <a:spcPct val="80000"/>
              </a:lnSpc>
              <a:buNone/>
              <a:defRPr/>
            </a:pPr>
            <a:r>
              <a:rPr lang="sv-SE" dirty="0"/>
              <a:t>kommer </a:t>
            </a:r>
            <a:r>
              <a:rPr lang="sv-SE" dirty="0" smtClean="0"/>
              <a:t>hvert </a:t>
            </a:r>
            <a:r>
              <a:rPr lang="sv-SE" dirty="0"/>
              <a:t>20 – 40 sekund</a:t>
            </a:r>
          </a:p>
          <a:p>
            <a:pPr algn="ctr">
              <a:lnSpc>
                <a:spcPct val="80000"/>
              </a:lnSpc>
              <a:buNone/>
              <a:defRPr/>
            </a:pPr>
            <a:endParaRPr lang="sv-SE" dirty="0"/>
          </a:p>
          <a:p>
            <a:pPr>
              <a:lnSpc>
                <a:spcPct val="80000"/>
              </a:lnSpc>
              <a:buNone/>
              <a:defRPr/>
            </a:pPr>
            <a:r>
              <a:rPr lang="sv-SE" dirty="0"/>
              <a:t>	Frekvensen av PLM </a:t>
            </a:r>
            <a:r>
              <a:rPr lang="sv-SE" dirty="0" smtClean="0"/>
              <a:t>øker </a:t>
            </a:r>
            <a:r>
              <a:rPr lang="sv-SE" dirty="0"/>
              <a:t>med </a:t>
            </a:r>
            <a:r>
              <a:rPr lang="sv-SE" dirty="0" smtClean="0">
                <a:cs typeface="Arial" charset="0"/>
              </a:rPr>
              <a:t>alderen</a:t>
            </a:r>
            <a:r>
              <a:rPr lang="sv-SE" dirty="0">
                <a:cs typeface="Arial" charset="0"/>
              </a:rPr>
              <a:t>. Hos personer &gt; 50 år </a:t>
            </a:r>
            <a:r>
              <a:rPr lang="sv-SE" dirty="0" smtClean="0">
                <a:cs typeface="Arial" charset="0"/>
              </a:rPr>
              <a:t>har </a:t>
            </a:r>
            <a:r>
              <a:rPr lang="sv-SE" dirty="0">
                <a:cs typeface="Arial" charset="0"/>
              </a:rPr>
              <a:t>ca. 30 % PLM </a:t>
            </a:r>
            <a:r>
              <a:rPr lang="sv-SE" dirty="0" smtClean="0">
                <a:cs typeface="Arial" charset="0"/>
              </a:rPr>
              <a:t>uten å være rammet </a:t>
            </a:r>
            <a:r>
              <a:rPr lang="sv-SE" dirty="0">
                <a:cs typeface="Arial" charset="0"/>
              </a:rPr>
              <a:t>av RLS</a:t>
            </a:r>
            <a:endParaRPr lang="sv-SE" dirty="0"/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19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 Hva </a:t>
            </a:r>
            <a:r>
              <a:rPr lang="sv-SE" sz="3600" b="1" dirty="0">
                <a:solidFill>
                  <a:srgbClr val="FFFF00"/>
                </a:solidFill>
              </a:rPr>
              <a:t>e</a:t>
            </a:r>
            <a:r>
              <a:rPr lang="sv-SE" sz="3600" b="1" dirty="0" smtClean="0">
                <a:solidFill>
                  <a:srgbClr val="FFFF00"/>
                </a:solidFill>
              </a:rPr>
              <a:t>r RLS? 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algn="ctr">
              <a:buNone/>
              <a:defRPr/>
            </a:pPr>
            <a:endParaRPr lang="sv-SE" dirty="0" smtClean="0">
              <a:solidFill>
                <a:srgbClr val="FFFF00"/>
              </a:solidFill>
            </a:endParaRPr>
          </a:p>
          <a:p>
            <a:pPr algn="ctr">
              <a:buNone/>
              <a:defRPr/>
            </a:pPr>
            <a:r>
              <a:rPr lang="sv-SE" b="1" dirty="0" smtClean="0"/>
              <a:t>RLS er </a:t>
            </a:r>
            <a:r>
              <a:rPr lang="sv-SE" b="1" dirty="0"/>
              <a:t>en</a:t>
            </a:r>
          </a:p>
          <a:p>
            <a:pPr algn="ctr">
              <a:buNone/>
              <a:defRPr/>
            </a:pPr>
            <a:r>
              <a:rPr lang="sv-SE" b="1" dirty="0"/>
              <a:t>kronisk neurologisk </a:t>
            </a:r>
            <a:r>
              <a:rPr lang="sv-SE" b="1" dirty="0" smtClean="0"/>
              <a:t>sykdom</a:t>
            </a:r>
            <a:endParaRPr lang="sv-SE" b="1" dirty="0"/>
          </a:p>
          <a:p>
            <a:pPr algn="ctr">
              <a:buNone/>
              <a:defRPr/>
            </a:pPr>
            <a:r>
              <a:rPr lang="sv-SE" b="1" dirty="0"/>
              <a:t>som </a:t>
            </a:r>
            <a:r>
              <a:rPr lang="sv-SE" b="1" dirty="0" smtClean="0"/>
              <a:t>ofte også medfører søvnproblemer</a:t>
            </a:r>
            <a:endParaRPr lang="sv-SE" b="1" dirty="0"/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RLS och PLMS 2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sv-SE" sz="3600" b="1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sv-SE" sz="3600" dirty="0" smtClean="0"/>
              <a:t>PLMS-anfall fører til</a:t>
            </a:r>
          </a:p>
          <a:p>
            <a:pPr>
              <a:defRPr/>
            </a:pPr>
            <a:r>
              <a:rPr lang="sv-SE" dirty="0" smtClean="0"/>
              <a:t>Økning av hjertefrekvensen</a:t>
            </a:r>
          </a:p>
          <a:p>
            <a:pPr>
              <a:defRPr/>
            </a:pPr>
            <a:r>
              <a:rPr lang="sv-SE" dirty="0" smtClean="0"/>
              <a:t>Økning </a:t>
            </a:r>
            <a:r>
              <a:rPr lang="sv-SE" dirty="0"/>
              <a:t>av diastoliskt </a:t>
            </a:r>
            <a:r>
              <a:rPr lang="sv-SE" dirty="0" smtClean="0"/>
              <a:t>blodtrykk - undertrykket</a:t>
            </a:r>
            <a:endParaRPr lang="sv-SE" dirty="0"/>
          </a:p>
          <a:p>
            <a:pPr>
              <a:defRPr/>
            </a:pPr>
            <a:r>
              <a:rPr lang="sv-SE" dirty="0" smtClean="0"/>
              <a:t>Økning </a:t>
            </a:r>
            <a:r>
              <a:rPr lang="sv-SE" dirty="0"/>
              <a:t>av systoliskt </a:t>
            </a:r>
            <a:r>
              <a:rPr lang="sv-SE" dirty="0" smtClean="0"/>
              <a:t>blodtrykk - overtrykket</a:t>
            </a:r>
            <a:endParaRPr lang="sv-SE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sv-SE" dirty="0" smtClean="0"/>
              <a:t>Konsekvensen er risiko for hjerte/karsykdommer</a:t>
            </a:r>
            <a:endParaRPr lang="sv-SE" dirty="0"/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20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b="1" dirty="0" smtClean="0">
                <a:solidFill>
                  <a:srgbClr val="FFFF00"/>
                </a:solidFill>
              </a:rPr>
              <a:t>Restless Legs Syndrom (RLS)</a:t>
            </a:r>
            <a:r>
              <a:rPr lang="sv-SE" sz="3600" b="1" dirty="0" smtClean="0">
                <a:solidFill>
                  <a:srgbClr val="FFFF00"/>
                </a:solidFill>
              </a:rPr>
              <a:t>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RLS og søvnproblemer 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lnSpcReduction="10000"/>
          </a:bodyPr>
          <a:lstStyle/>
          <a:p>
            <a:pPr algn="ctr">
              <a:buNone/>
              <a:defRPr/>
            </a:pPr>
            <a:r>
              <a:rPr lang="sv-SE" dirty="0"/>
              <a:t>90-95% av RLS </a:t>
            </a:r>
            <a:r>
              <a:rPr lang="sv-SE" dirty="0" smtClean="0"/>
              <a:t>pasientene </a:t>
            </a:r>
            <a:r>
              <a:rPr lang="sv-SE" dirty="0"/>
              <a:t>har </a:t>
            </a:r>
            <a:r>
              <a:rPr lang="sv-SE" dirty="0" smtClean="0"/>
              <a:t>søvnproblemer</a:t>
            </a:r>
            <a:endParaRPr lang="sv-SE" dirty="0"/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Problemer med innsovning og oppvåkning</a:t>
            </a:r>
          </a:p>
          <a:p>
            <a:pPr>
              <a:defRPr/>
            </a:pPr>
            <a:r>
              <a:rPr lang="sv-SE" dirty="0" smtClean="0"/>
              <a:t>Best søvn på morgenkvisten</a:t>
            </a:r>
          </a:p>
          <a:p>
            <a:pPr>
              <a:defRPr/>
            </a:pPr>
            <a:r>
              <a:rPr lang="sv-SE" dirty="0" smtClean="0"/>
              <a:t>Trøtthet på dagtid</a:t>
            </a:r>
          </a:p>
          <a:p>
            <a:pPr>
              <a:defRPr/>
            </a:pPr>
            <a:r>
              <a:rPr lang="sv-SE" dirty="0" smtClean="0"/>
              <a:t>Feildiagnostisert som psykisk</a:t>
            </a:r>
          </a:p>
          <a:p>
            <a:pPr>
              <a:defRPr/>
            </a:pPr>
            <a:r>
              <a:rPr lang="sv-SE" dirty="0" smtClean="0"/>
              <a:t>Depresjon?</a:t>
            </a:r>
          </a:p>
          <a:p>
            <a:pPr>
              <a:defRPr/>
            </a:pPr>
            <a:endParaRPr lang="sv-SE" sz="3600" dirty="0"/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21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b="1" dirty="0" smtClean="0">
                <a:solidFill>
                  <a:srgbClr val="FFFF00"/>
                </a:solidFill>
              </a:rPr>
              <a:t>Restless Legs Syndrom (RLS)</a:t>
            </a:r>
            <a:r>
              <a:rPr lang="sv-SE" sz="3600" b="1" dirty="0" smtClean="0">
                <a:solidFill>
                  <a:srgbClr val="FFFF00"/>
                </a:solidFill>
              </a:rPr>
              <a:t>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RLS og søvnproblemer 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algn="ctr">
              <a:defRPr/>
            </a:pPr>
            <a:r>
              <a:rPr lang="sv-SE" dirty="0" smtClean="0"/>
              <a:t>Delvis søvn </a:t>
            </a:r>
            <a:r>
              <a:rPr lang="sv-SE" dirty="0"/>
              <a:t>i 10 </a:t>
            </a:r>
            <a:r>
              <a:rPr lang="sv-SE" dirty="0" smtClean="0"/>
              <a:t>minutters </a:t>
            </a:r>
            <a:r>
              <a:rPr lang="sv-SE" dirty="0"/>
              <a:t>perioder</a:t>
            </a:r>
          </a:p>
          <a:p>
            <a:pPr algn="ctr">
              <a:defRPr/>
            </a:pPr>
            <a:r>
              <a:rPr lang="sv-SE" dirty="0" smtClean="0"/>
              <a:t>Manglende </a:t>
            </a:r>
            <a:r>
              <a:rPr lang="sv-SE" dirty="0"/>
              <a:t>eller kraftig </a:t>
            </a:r>
            <a:r>
              <a:rPr lang="sv-SE" dirty="0" smtClean="0"/>
              <a:t>redusert dyp- og </a:t>
            </a:r>
            <a:r>
              <a:rPr lang="sv-SE" dirty="0"/>
              <a:t>REM </a:t>
            </a:r>
            <a:r>
              <a:rPr lang="sv-SE" dirty="0" smtClean="0"/>
              <a:t>søvnfaser</a:t>
            </a:r>
            <a:endParaRPr lang="sv-SE" dirty="0"/>
          </a:p>
          <a:p>
            <a:pPr algn="ctr">
              <a:defRPr/>
            </a:pPr>
            <a:r>
              <a:rPr lang="sv-SE" dirty="0"/>
              <a:t>RLS </a:t>
            </a:r>
            <a:r>
              <a:rPr lang="sv-SE" dirty="0" smtClean="0"/>
              <a:t>symtomene er sterkest mellom klokken </a:t>
            </a:r>
            <a:r>
              <a:rPr lang="sv-SE" dirty="0"/>
              <a:t>22.00 </a:t>
            </a:r>
            <a:r>
              <a:rPr lang="sv-SE" dirty="0" smtClean="0"/>
              <a:t>og </a:t>
            </a:r>
            <a:r>
              <a:rPr lang="sv-SE" dirty="0"/>
              <a:t>04.00 </a:t>
            </a:r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22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80349" y="448258"/>
            <a:ext cx="8229600" cy="142617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Tenkelige årsaker till RLS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endParaRPr lang="sv-SE" dirty="0" smtClean="0"/>
          </a:p>
          <a:p>
            <a:pPr algn="ctr">
              <a:buNone/>
              <a:defRPr/>
            </a:pPr>
            <a:r>
              <a:rPr lang="sv-SE" dirty="0" smtClean="0"/>
              <a:t>Forstyrrelser </a:t>
            </a:r>
            <a:r>
              <a:rPr lang="sv-SE" dirty="0"/>
              <a:t>av </a:t>
            </a:r>
            <a:r>
              <a:rPr lang="sv-SE" dirty="0" smtClean="0"/>
              <a:t>jern/ferritin forbrenningen.</a:t>
            </a:r>
            <a:endParaRPr lang="sv-SE" dirty="0"/>
          </a:p>
          <a:p>
            <a:pPr algn="ctr">
              <a:buNone/>
              <a:defRPr/>
            </a:pPr>
            <a:r>
              <a:rPr lang="sv-SE" dirty="0"/>
              <a:t>Ferritin </a:t>
            </a:r>
            <a:r>
              <a:rPr lang="sv-SE" dirty="0" smtClean="0"/>
              <a:t>er et </a:t>
            </a:r>
            <a:r>
              <a:rPr lang="sv-SE" dirty="0"/>
              <a:t>protein som </a:t>
            </a:r>
            <a:r>
              <a:rPr lang="sv-SE" dirty="0" smtClean="0"/>
              <a:t>lagrer jern </a:t>
            </a:r>
            <a:r>
              <a:rPr lang="sv-SE" dirty="0"/>
              <a:t>i kroppen</a:t>
            </a:r>
          </a:p>
          <a:p>
            <a:pPr algn="ctr">
              <a:buNone/>
              <a:defRPr/>
            </a:pPr>
            <a:endParaRPr lang="sv-SE" dirty="0"/>
          </a:p>
          <a:p>
            <a:pPr marL="457200" lvl="1" indent="0">
              <a:buNone/>
              <a:defRPr/>
            </a:pPr>
            <a:endParaRPr lang="sv-SE" sz="3200" dirty="0"/>
          </a:p>
          <a:p>
            <a:pPr algn="ctr">
              <a:buNone/>
              <a:defRPr/>
            </a:pPr>
            <a:r>
              <a:rPr lang="sv-SE" dirty="0" smtClean="0">
                <a:solidFill>
                  <a:srgbClr val="FF0000"/>
                </a:solidFill>
              </a:rPr>
              <a:t>Jernmangel </a:t>
            </a:r>
            <a:r>
              <a:rPr lang="sv-SE" dirty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sv-SE" dirty="0">
                <a:solidFill>
                  <a:srgbClr val="FF0000"/>
                </a:solidFill>
              </a:rPr>
              <a:t>mer dopamin i synapsen </a:t>
            </a:r>
          </a:p>
          <a:p>
            <a:pPr algn="ctr">
              <a:buNone/>
              <a:defRPr/>
            </a:pPr>
            <a:endParaRPr lang="de-DE" sz="2500" dirty="0">
              <a:solidFill>
                <a:srgbClr val="FF0000"/>
              </a:solidFill>
            </a:endParaRPr>
          </a:p>
          <a:p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23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b="1" dirty="0" smtClean="0">
                <a:solidFill>
                  <a:srgbClr val="FFFF00"/>
                </a:solidFill>
              </a:rPr>
              <a:t>Restless Legs Syndrom (RLS)</a:t>
            </a:r>
            <a:r>
              <a:rPr lang="sv-SE" sz="3600" b="1" dirty="0" smtClean="0">
                <a:solidFill>
                  <a:srgbClr val="FFFF00"/>
                </a:solidFill>
              </a:rPr>
              <a:t>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Typer av RLS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106592"/>
            <a:ext cx="8229600" cy="4019571"/>
          </a:xfrm>
        </p:spPr>
        <p:txBody>
          <a:bodyPr/>
          <a:lstStyle/>
          <a:p>
            <a:pPr>
              <a:defRPr/>
            </a:pPr>
            <a:endParaRPr lang="sv-SE" dirty="0" smtClean="0">
              <a:solidFill>
                <a:srgbClr val="FFFF00"/>
              </a:solidFill>
            </a:endParaRPr>
          </a:p>
          <a:p>
            <a:pPr>
              <a:defRPr/>
            </a:pPr>
            <a:r>
              <a:rPr lang="sv-SE" dirty="0" smtClean="0">
                <a:solidFill>
                  <a:srgbClr val="FF0000"/>
                </a:solidFill>
              </a:rPr>
              <a:t>Primær RLS, </a:t>
            </a:r>
            <a:r>
              <a:rPr lang="sv-SE" dirty="0" smtClean="0"/>
              <a:t>av ennå ukjent opprinnelse, i </a:t>
            </a:r>
            <a:r>
              <a:rPr lang="sv-SE" dirty="0" smtClean="0">
                <a:solidFill>
                  <a:srgbClr val="FF0000"/>
                </a:solidFill>
              </a:rPr>
              <a:t>60%</a:t>
            </a:r>
            <a:r>
              <a:rPr lang="sv-SE" dirty="0" smtClean="0"/>
              <a:t> av tilfellene</a:t>
            </a:r>
          </a:p>
          <a:p>
            <a:pPr>
              <a:buNone/>
              <a:defRPr/>
            </a:pPr>
            <a:endParaRPr lang="de-DE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sv-SE" dirty="0" smtClean="0">
                <a:solidFill>
                  <a:srgbClr val="FF0000"/>
                </a:solidFill>
              </a:rPr>
              <a:t>Sekundær RLS</a:t>
            </a:r>
            <a:r>
              <a:rPr lang="sv-SE" dirty="0" smtClean="0"/>
              <a:t>, </a:t>
            </a:r>
            <a:r>
              <a:rPr lang="sv-SE" dirty="0"/>
              <a:t>som </a:t>
            </a:r>
            <a:r>
              <a:rPr lang="sv-SE" dirty="0" smtClean="0"/>
              <a:t>følge </a:t>
            </a:r>
            <a:r>
              <a:rPr lang="sv-SE" dirty="0"/>
              <a:t>av </a:t>
            </a:r>
            <a:r>
              <a:rPr lang="sv-SE" dirty="0" smtClean="0"/>
              <a:t>en annen sykdom</a:t>
            </a:r>
            <a:r>
              <a:rPr lang="sv-SE" dirty="0"/>
              <a:t>, i </a:t>
            </a:r>
            <a:r>
              <a:rPr lang="sv-SE" dirty="0">
                <a:solidFill>
                  <a:srgbClr val="FF0000"/>
                </a:solidFill>
              </a:rPr>
              <a:t>40%</a:t>
            </a:r>
            <a:r>
              <a:rPr lang="sv-SE" dirty="0"/>
              <a:t> av </a:t>
            </a:r>
            <a:r>
              <a:rPr lang="sv-SE" dirty="0" smtClean="0"/>
              <a:t>tilfellene</a:t>
            </a:r>
            <a:endParaRPr lang="sv-SE" dirty="0"/>
          </a:p>
          <a:p>
            <a:pPr>
              <a:buNone/>
              <a:defRPr/>
            </a:pPr>
            <a:endParaRPr lang="sv-SE" dirty="0"/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24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Sekundær RLS 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Kjent bakomliggende årsak</a:t>
            </a:r>
            <a:endParaRPr lang="sv-SE" dirty="0"/>
          </a:p>
          <a:p>
            <a:pPr>
              <a:defRPr/>
            </a:pPr>
            <a:r>
              <a:rPr lang="sv-SE" dirty="0" smtClean="0"/>
              <a:t>Debuterer </a:t>
            </a:r>
            <a:r>
              <a:rPr lang="sv-SE" dirty="0"/>
              <a:t>oftast efter 50 </a:t>
            </a:r>
            <a:r>
              <a:rPr lang="sv-SE" dirty="0" smtClean="0"/>
              <a:t>årsalderen og symtomene </a:t>
            </a:r>
            <a:r>
              <a:rPr lang="sv-SE" dirty="0"/>
              <a:t>kommer </a:t>
            </a:r>
            <a:r>
              <a:rPr lang="sv-SE" dirty="0" smtClean="0"/>
              <a:t>smygende</a:t>
            </a:r>
            <a:endParaRPr lang="sv-SE" dirty="0"/>
          </a:p>
          <a:p>
            <a:pPr>
              <a:defRPr/>
            </a:pPr>
            <a:r>
              <a:rPr lang="sv-SE" dirty="0" smtClean="0">
                <a:solidFill>
                  <a:srgbClr val="FF0000"/>
                </a:solidFill>
              </a:rPr>
              <a:t>Når </a:t>
            </a:r>
            <a:r>
              <a:rPr lang="sv-SE" dirty="0">
                <a:solidFill>
                  <a:srgbClr val="FF0000"/>
                </a:solidFill>
              </a:rPr>
              <a:t>den </a:t>
            </a:r>
            <a:r>
              <a:rPr lang="sv-SE" dirty="0" smtClean="0">
                <a:solidFill>
                  <a:srgbClr val="FF0000"/>
                </a:solidFill>
              </a:rPr>
              <a:t>underliggende sykdommen behandles forsvinner gjerne symtomene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25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 Årsaker till sekundær RLS</a:t>
            </a:r>
            <a:endParaRPr lang="nb-NO" sz="3600" b="1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137323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sv-SE" sz="3200" dirty="0" smtClean="0">
                <a:solidFill>
                  <a:srgbClr val="FF0000"/>
                </a:solidFill>
              </a:rPr>
              <a:t>Blodmangel/jernmangel</a:t>
            </a:r>
            <a:endParaRPr lang="sv-SE" sz="3200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sv-SE" sz="3200" dirty="0" smtClean="0"/>
              <a:t>Blodgivere</a:t>
            </a:r>
            <a:r>
              <a:rPr lang="sv-SE" sz="3200" dirty="0"/>
              <a:t>, </a:t>
            </a:r>
            <a:r>
              <a:rPr lang="sv-SE" sz="3200" dirty="0" smtClean="0"/>
              <a:t>årerlating</a:t>
            </a:r>
            <a:endParaRPr lang="sv-SE" sz="3200" dirty="0"/>
          </a:p>
          <a:p>
            <a:pPr lvl="1">
              <a:defRPr/>
            </a:pPr>
            <a:r>
              <a:rPr lang="sv-SE" sz="3200" dirty="0" smtClean="0"/>
              <a:t>Menstruasjon</a:t>
            </a:r>
            <a:endParaRPr lang="sv-SE" sz="3200" dirty="0"/>
          </a:p>
          <a:p>
            <a:pPr>
              <a:defRPr/>
            </a:pPr>
            <a:r>
              <a:rPr lang="sv-SE" sz="3200" dirty="0"/>
              <a:t>Graviditet (hormoner, </a:t>
            </a:r>
            <a:r>
              <a:rPr lang="sv-SE" sz="3200" dirty="0" smtClean="0"/>
              <a:t>jernbrist</a:t>
            </a:r>
            <a:r>
              <a:rPr lang="sv-SE" sz="3200" dirty="0"/>
              <a:t>?)</a:t>
            </a:r>
          </a:p>
          <a:p>
            <a:pPr>
              <a:defRPr/>
            </a:pPr>
            <a:r>
              <a:rPr lang="sv-SE" sz="3200" dirty="0" smtClean="0"/>
              <a:t>Magnesiummangel</a:t>
            </a:r>
            <a:endParaRPr lang="sv-SE" sz="3200" dirty="0"/>
          </a:p>
          <a:p>
            <a:pPr>
              <a:defRPr/>
            </a:pPr>
            <a:r>
              <a:rPr lang="sv-SE" sz="3200" dirty="0" smtClean="0"/>
              <a:t>Parkinson</a:t>
            </a:r>
            <a:endParaRPr lang="sv-SE" sz="3200" dirty="0"/>
          </a:p>
          <a:p>
            <a:pPr>
              <a:defRPr/>
            </a:pPr>
            <a:r>
              <a:rPr lang="sv-SE" sz="3200" dirty="0" smtClean="0"/>
              <a:t>Nyresykdom og dialyse</a:t>
            </a:r>
            <a:endParaRPr lang="sv-SE" sz="3200" dirty="0"/>
          </a:p>
          <a:p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2"/>
          </p:nvPr>
        </p:nvSpPr>
        <p:spPr>
          <a:xfrm>
            <a:off x="4648200" y="2060848"/>
            <a:ext cx="4038600" cy="406531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sv-SE" sz="3300" dirty="0">
                <a:solidFill>
                  <a:srgbClr val="FF0000"/>
                </a:solidFill>
              </a:rPr>
              <a:t>Polyneuropati</a:t>
            </a:r>
          </a:p>
          <a:p>
            <a:pPr>
              <a:lnSpc>
                <a:spcPct val="90000"/>
              </a:lnSpc>
              <a:defRPr/>
            </a:pPr>
            <a:r>
              <a:rPr lang="sv-SE" sz="3300" dirty="0" smtClean="0"/>
              <a:t>Ryggmargskade</a:t>
            </a:r>
            <a:endParaRPr lang="sv-SE" sz="3300" dirty="0"/>
          </a:p>
          <a:p>
            <a:pPr>
              <a:lnSpc>
                <a:spcPct val="90000"/>
              </a:lnSpc>
              <a:defRPr/>
            </a:pPr>
            <a:r>
              <a:rPr lang="sv-SE" sz="3300" dirty="0" smtClean="0"/>
              <a:t>Sømnapné</a:t>
            </a:r>
            <a:endParaRPr lang="sv-SE" sz="3300" dirty="0"/>
          </a:p>
          <a:p>
            <a:pPr>
              <a:lnSpc>
                <a:spcPct val="90000"/>
              </a:lnSpc>
              <a:defRPr/>
            </a:pPr>
            <a:r>
              <a:rPr lang="sv-SE" sz="3300" dirty="0">
                <a:solidFill>
                  <a:srgbClr val="FF0000"/>
                </a:solidFill>
              </a:rPr>
              <a:t>Terapi med vissa </a:t>
            </a:r>
            <a:r>
              <a:rPr lang="sv-SE" sz="3300" dirty="0" smtClean="0">
                <a:solidFill>
                  <a:srgbClr val="FF0000"/>
                </a:solidFill>
              </a:rPr>
              <a:t>legemidler</a:t>
            </a:r>
            <a:endParaRPr lang="sv-SE" sz="33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sv-SE" sz="3300" dirty="0" smtClean="0">
                <a:solidFill>
                  <a:srgbClr val="FF0000"/>
                </a:solidFill>
              </a:rPr>
              <a:t>Vitaminmangel</a:t>
            </a:r>
            <a:endParaRPr lang="sv-SE" sz="33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sv-SE" sz="3300" dirty="0">
                <a:solidFill>
                  <a:srgbClr val="FF0000"/>
                </a:solidFill>
              </a:rPr>
              <a:t>B12</a:t>
            </a:r>
          </a:p>
          <a:p>
            <a:pPr lvl="1">
              <a:lnSpc>
                <a:spcPct val="90000"/>
              </a:lnSpc>
              <a:defRPr/>
            </a:pPr>
            <a:r>
              <a:rPr lang="sv-SE" sz="3300" dirty="0" smtClean="0">
                <a:solidFill>
                  <a:srgbClr val="FF0000"/>
                </a:solidFill>
              </a:rPr>
              <a:t>Folsyre</a:t>
            </a:r>
            <a:endParaRPr lang="sv-SE" sz="3300" dirty="0">
              <a:solidFill>
                <a:srgbClr val="FF0000"/>
              </a:solidFill>
            </a:endParaRPr>
          </a:p>
          <a:p>
            <a:endParaRPr lang="nb-NO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Sten Sevborn Restless Legs Förbundet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26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8002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Medisiner som kan forsterke RLS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(blockerer dopaminreseptorene) 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sv-SE" b="1" dirty="0">
                <a:solidFill>
                  <a:srgbClr val="FFFF00"/>
                </a:solidFill>
                <a:hlinkClick r:id="rId2" action="ppaction://hlinksldjump"/>
              </a:rPr>
              <a:t>Antidepressiva</a:t>
            </a:r>
            <a:endParaRPr lang="sv-SE" b="1" dirty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endParaRPr lang="sv-SE" sz="2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sv-SE" sz="3200" dirty="0" smtClean="0"/>
              <a:t>selektive </a:t>
            </a:r>
            <a:r>
              <a:rPr lang="sv-SE" sz="3200" dirty="0"/>
              <a:t>serotonininhibitorer (SSRI)</a:t>
            </a:r>
          </a:p>
          <a:p>
            <a:pPr lvl="1">
              <a:lnSpc>
                <a:spcPct val="80000"/>
              </a:lnSpc>
              <a:buNone/>
              <a:defRPr/>
            </a:pPr>
            <a:endParaRPr lang="sv-SE" sz="32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sv-SE" sz="3200" dirty="0"/>
              <a:t>tri- och tetracykliska </a:t>
            </a:r>
            <a:r>
              <a:rPr lang="sv-SE" sz="3200" dirty="0" smtClean="0"/>
              <a:t>emner </a:t>
            </a:r>
            <a:r>
              <a:rPr lang="sv-SE" sz="3200" dirty="0"/>
              <a:t>som: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sv-SE" sz="3200" dirty="0"/>
              <a:t>	Saroten/amitriptylin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sv-SE" sz="3200" dirty="0"/>
              <a:t>	Surmontil/trimipramin</a:t>
            </a:r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27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872208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Medisiner som kan forsterke RLS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(blokkerer dopaminreseptorer) 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sv-SE" sz="4600" b="1" dirty="0" smtClean="0">
                <a:solidFill>
                  <a:srgbClr val="FFFF00"/>
                </a:solidFill>
                <a:hlinkClick r:id="" action="ppaction://noaction"/>
              </a:rPr>
              <a:t>H2-Blokkere</a:t>
            </a:r>
            <a:endParaRPr lang="sv-SE" sz="4600" dirty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sv-SE" sz="4600" dirty="0">
                <a:solidFill>
                  <a:srgbClr val="FFFF00"/>
                </a:solidFill>
              </a:rPr>
              <a:t>	</a:t>
            </a:r>
            <a:r>
              <a:rPr lang="sv-SE" sz="4600" dirty="0"/>
              <a:t>Mot </a:t>
            </a:r>
            <a:r>
              <a:rPr lang="sv-SE" sz="4600" dirty="0" smtClean="0"/>
              <a:t>høy magesyredannelse f.eks.</a:t>
            </a:r>
            <a:r>
              <a:rPr lang="sv-SE" sz="4600" dirty="0"/>
              <a:t>	</a:t>
            </a:r>
            <a:endParaRPr lang="sv-SE" sz="4600" dirty="0" smtClean="0"/>
          </a:p>
          <a:p>
            <a:pPr>
              <a:lnSpc>
                <a:spcPct val="80000"/>
              </a:lnSpc>
              <a:buNone/>
              <a:defRPr/>
            </a:pPr>
            <a:r>
              <a:rPr lang="sv-SE" sz="4600" dirty="0"/>
              <a:t> </a:t>
            </a:r>
            <a:r>
              <a:rPr lang="sv-SE" sz="4600" dirty="0" smtClean="0"/>
              <a:t>    Tagamet/cimetidin</a:t>
            </a:r>
            <a:endParaRPr lang="sv-SE" sz="4600" dirty="0"/>
          </a:p>
          <a:p>
            <a:pPr>
              <a:lnSpc>
                <a:spcPct val="80000"/>
              </a:lnSpc>
              <a:defRPr/>
            </a:pPr>
            <a:r>
              <a:rPr lang="sv-SE" sz="4600" b="1" dirty="0">
                <a:hlinkClick r:id="" action="ppaction://noaction"/>
              </a:rPr>
              <a:t>Antihistaminer</a:t>
            </a:r>
            <a:endParaRPr lang="sv-SE" sz="4600" b="1" dirty="0"/>
          </a:p>
          <a:p>
            <a:pPr>
              <a:lnSpc>
                <a:spcPct val="80000"/>
              </a:lnSpc>
              <a:buNone/>
              <a:defRPr/>
            </a:pPr>
            <a:r>
              <a:rPr lang="sv-SE" sz="4600" b="1" dirty="0"/>
              <a:t>	</a:t>
            </a:r>
            <a:r>
              <a:rPr lang="sv-SE" sz="4600" dirty="0" smtClean="0"/>
              <a:t>Middel </a:t>
            </a:r>
            <a:r>
              <a:rPr lang="sv-SE" sz="4600" dirty="0"/>
              <a:t>mot </a:t>
            </a:r>
            <a:r>
              <a:rPr lang="sv-SE" sz="4600" dirty="0" smtClean="0"/>
              <a:t>f.eks. allergier</a:t>
            </a:r>
            <a:endParaRPr lang="sv-SE" sz="4600" dirty="0"/>
          </a:p>
          <a:p>
            <a:pPr>
              <a:lnSpc>
                <a:spcPct val="80000"/>
              </a:lnSpc>
              <a:defRPr/>
            </a:pPr>
            <a:r>
              <a:rPr lang="sv-SE" sz="4600" b="1" dirty="0"/>
              <a:t>Litium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sv-SE" sz="4600" b="1" dirty="0">
                <a:solidFill>
                  <a:srgbClr val="FFFF00"/>
                </a:solidFill>
              </a:rPr>
              <a:t>	</a:t>
            </a:r>
            <a:r>
              <a:rPr lang="sv-SE" sz="4600" dirty="0" smtClean="0"/>
              <a:t>Brukes ved noen psykiske sykdommer</a:t>
            </a:r>
            <a:endParaRPr lang="sv-SE" sz="4600" dirty="0"/>
          </a:p>
          <a:p>
            <a:pPr>
              <a:lnSpc>
                <a:spcPct val="80000"/>
              </a:lnSpc>
              <a:defRPr/>
            </a:pPr>
            <a:r>
              <a:rPr lang="sv-SE" sz="4600" b="1" dirty="0" smtClean="0">
                <a:solidFill>
                  <a:srgbClr val="FFFF00"/>
                </a:solidFill>
                <a:hlinkClick r:id="" action="ppaction://noaction"/>
              </a:rPr>
              <a:t>Medisiner </a:t>
            </a:r>
            <a:r>
              <a:rPr lang="sv-SE" sz="4600" b="1" u="sng" dirty="0" smtClean="0">
                <a:solidFill>
                  <a:schemeClr val="tx2"/>
                </a:solidFill>
                <a:hlinkClick r:id="" action="ppaction://noaction"/>
              </a:rPr>
              <a:t>mot</a:t>
            </a:r>
            <a:r>
              <a:rPr lang="sv-SE" sz="4600" b="1" u="sng" dirty="0" smtClean="0">
                <a:solidFill>
                  <a:schemeClr val="tx2"/>
                </a:solidFill>
              </a:rPr>
              <a:t> kvalme</a:t>
            </a:r>
            <a:endParaRPr lang="sv-SE" sz="4600" u="sng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sv-SE" sz="4600" dirty="0"/>
              <a:t>	(</a:t>
            </a:r>
            <a:r>
              <a:rPr lang="sv-SE" sz="4600" dirty="0" smtClean="0"/>
              <a:t>ikke </a:t>
            </a:r>
            <a:r>
              <a:rPr lang="sv-SE" sz="4600" dirty="0"/>
              <a:t>Domperidon)</a:t>
            </a:r>
          </a:p>
          <a:p>
            <a:pPr>
              <a:lnSpc>
                <a:spcPct val="80000"/>
              </a:lnSpc>
              <a:defRPr/>
            </a:pPr>
            <a:r>
              <a:rPr lang="sv-SE" sz="4600" b="1" dirty="0" smtClean="0">
                <a:solidFill>
                  <a:schemeClr val="tx2"/>
                </a:solidFill>
                <a:hlinkClick r:id="" action="ppaction://noaction"/>
              </a:rPr>
              <a:t> </a:t>
            </a:r>
            <a:r>
              <a:rPr lang="sv-SE" sz="4600" b="1" dirty="0" smtClean="0">
                <a:solidFill>
                  <a:srgbClr val="FFFF00"/>
                </a:solidFill>
                <a:hlinkClick r:id="" action="ppaction://noaction"/>
              </a:rPr>
              <a:t>Neuroleptika</a:t>
            </a:r>
            <a:endParaRPr lang="sv-SE" sz="4600" dirty="0"/>
          </a:p>
          <a:p>
            <a:pPr>
              <a:lnSpc>
                <a:spcPct val="80000"/>
              </a:lnSpc>
              <a:buNone/>
              <a:defRPr/>
            </a:pPr>
            <a:r>
              <a:rPr lang="sv-SE" sz="4600" dirty="0"/>
              <a:t>	</a:t>
            </a:r>
            <a:r>
              <a:rPr lang="sv-SE" sz="4600" dirty="0" smtClean="0"/>
              <a:t>psykofarmikum </a:t>
            </a:r>
            <a:r>
              <a:rPr lang="sv-SE" sz="4600" dirty="0"/>
              <a:t>som </a:t>
            </a:r>
            <a:r>
              <a:rPr lang="sv-SE" sz="4600" dirty="0" smtClean="0"/>
              <a:t>brukes </a:t>
            </a:r>
            <a:r>
              <a:rPr lang="sv-SE" sz="4600" dirty="0"/>
              <a:t>som </a:t>
            </a:r>
            <a:r>
              <a:rPr lang="sv-SE" sz="4600" dirty="0" smtClean="0"/>
              <a:t>søvnmiddel</a:t>
            </a:r>
            <a:endParaRPr lang="sv-SE" sz="4600" dirty="0"/>
          </a:p>
          <a:p>
            <a:pPr>
              <a:lnSpc>
                <a:spcPct val="80000"/>
              </a:lnSpc>
              <a:defRPr/>
            </a:pPr>
            <a:r>
              <a:rPr lang="sv-SE" sz="4600" b="1" dirty="0" smtClean="0">
                <a:solidFill>
                  <a:srgbClr val="FF0000"/>
                </a:solidFill>
              </a:rPr>
              <a:t>Østrogen</a:t>
            </a:r>
            <a:endParaRPr lang="sv-SE" sz="4600" dirty="0">
              <a:solidFill>
                <a:srgbClr val="FF0000"/>
              </a:solidFill>
            </a:endParaRPr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28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Primær RLS 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endParaRPr lang="sv-SE" dirty="0" smtClean="0"/>
          </a:p>
          <a:p>
            <a:pPr>
              <a:lnSpc>
                <a:spcPct val="90000"/>
              </a:lnSpc>
              <a:defRPr/>
            </a:pPr>
            <a:r>
              <a:rPr lang="sv-SE" dirty="0" smtClean="0"/>
              <a:t>Ingen kjent bakenomliggende årsak</a:t>
            </a:r>
            <a:endParaRPr lang="sv-SE" dirty="0"/>
          </a:p>
          <a:p>
            <a:pPr>
              <a:lnSpc>
                <a:spcPct val="90000"/>
              </a:lnSpc>
              <a:defRPr/>
            </a:pPr>
            <a:r>
              <a:rPr lang="sv-SE" dirty="0"/>
              <a:t>Kronisk neurologisk </a:t>
            </a:r>
            <a:r>
              <a:rPr lang="sv-SE" dirty="0" smtClean="0"/>
              <a:t>sykdom</a:t>
            </a:r>
            <a:endParaRPr lang="sv-SE" dirty="0"/>
          </a:p>
          <a:p>
            <a:pPr>
              <a:lnSpc>
                <a:spcPct val="90000"/>
              </a:lnSpc>
              <a:defRPr/>
            </a:pPr>
            <a:r>
              <a:rPr lang="sv-SE" dirty="0" smtClean="0"/>
              <a:t>Debuterer oftest </a:t>
            </a:r>
            <a:r>
              <a:rPr lang="sv-SE" dirty="0"/>
              <a:t>i 20 till 40 års </a:t>
            </a:r>
            <a:r>
              <a:rPr lang="sv-SE" dirty="0" smtClean="0"/>
              <a:t>alderen</a:t>
            </a:r>
            <a:r>
              <a:rPr lang="sv-SE" dirty="0"/>
              <a:t>. Ca 30% av </a:t>
            </a:r>
            <a:r>
              <a:rPr lang="sv-SE" dirty="0" smtClean="0"/>
              <a:t>pasienten </a:t>
            </a:r>
            <a:r>
              <a:rPr lang="sv-SE" dirty="0"/>
              <a:t>med </a:t>
            </a:r>
            <a:r>
              <a:rPr lang="sv-SE" dirty="0" smtClean="0"/>
              <a:t>sterk </a:t>
            </a:r>
            <a:r>
              <a:rPr lang="sv-SE" dirty="0"/>
              <a:t>RLS </a:t>
            </a:r>
            <a:r>
              <a:rPr lang="sv-SE" dirty="0" smtClean="0"/>
              <a:t>hadde problemer </a:t>
            </a:r>
            <a:r>
              <a:rPr lang="sv-SE" dirty="0"/>
              <a:t>i </a:t>
            </a:r>
            <a:r>
              <a:rPr lang="sv-SE" dirty="0" smtClean="0"/>
              <a:t>tenårene</a:t>
            </a:r>
            <a:endParaRPr lang="sv-SE" dirty="0"/>
          </a:p>
          <a:p>
            <a:pPr>
              <a:lnSpc>
                <a:spcPct val="90000"/>
              </a:lnSpc>
              <a:defRPr/>
            </a:pPr>
            <a:r>
              <a:rPr lang="sv-SE" dirty="0"/>
              <a:t>40% av </a:t>
            </a:r>
            <a:r>
              <a:rPr lang="sv-SE" dirty="0" smtClean="0"/>
              <a:t>voksne har hatt problemer </a:t>
            </a:r>
            <a:r>
              <a:rPr lang="sv-SE" dirty="0"/>
              <a:t>som barn</a:t>
            </a:r>
          </a:p>
          <a:p>
            <a:pPr>
              <a:lnSpc>
                <a:spcPct val="90000"/>
              </a:lnSpc>
              <a:defRPr/>
            </a:pPr>
            <a:r>
              <a:rPr lang="sv-SE" dirty="0" smtClean="0"/>
              <a:t>Symtomer før 45 årsalderen tyder på at det er arvelig</a:t>
            </a:r>
            <a:endParaRPr lang="sv-SE" dirty="0"/>
          </a:p>
          <a:p>
            <a:pPr>
              <a:lnSpc>
                <a:spcPct val="90000"/>
              </a:lnSpc>
              <a:defRPr/>
            </a:pPr>
            <a:r>
              <a:rPr lang="sv-SE" dirty="0"/>
              <a:t>Kan </a:t>
            </a:r>
            <a:r>
              <a:rPr lang="sv-SE" dirty="0" smtClean="0"/>
              <a:t>periodevis være symtomfrie</a:t>
            </a:r>
            <a:endParaRPr lang="sv-SE" dirty="0"/>
          </a:p>
          <a:p>
            <a:pPr>
              <a:lnSpc>
                <a:spcPct val="90000"/>
              </a:lnSpc>
              <a:defRPr/>
            </a:pPr>
            <a:r>
              <a:rPr lang="sv-SE" dirty="0" smtClean="0"/>
              <a:t>Selv </a:t>
            </a:r>
            <a:r>
              <a:rPr lang="sv-SE" dirty="0"/>
              <a:t>barn kan </a:t>
            </a:r>
            <a:r>
              <a:rPr lang="sv-SE" dirty="0" smtClean="0"/>
              <a:t>være rammet </a:t>
            </a:r>
            <a:r>
              <a:rPr lang="sv-SE" dirty="0"/>
              <a:t>(ADHD?)</a:t>
            </a:r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29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Hyppigst hos kvinner</a:t>
            </a:r>
          </a:p>
          <a:p>
            <a:endParaRPr lang="nb-NO" dirty="0" smtClean="0"/>
          </a:p>
          <a:p>
            <a:r>
              <a:rPr lang="nb-NO" dirty="0" smtClean="0"/>
              <a:t>Forekomsten øker med antall fødsler</a:t>
            </a:r>
          </a:p>
          <a:p>
            <a:endParaRPr lang="nb-NO" dirty="0" smtClean="0"/>
          </a:p>
          <a:p>
            <a:r>
              <a:rPr lang="nb-NO" dirty="0" smtClean="0"/>
              <a:t>Forekomsten i Sverige: kvinner 11%, menn 6%</a:t>
            </a:r>
          </a:p>
          <a:p>
            <a:r>
              <a:rPr lang="nb-NO" dirty="0" smtClean="0"/>
              <a:t>Forekomsten i Norge og Danmark:</a:t>
            </a:r>
          </a:p>
          <a:p>
            <a:r>
              <a:rPr lang="nb-NO" dirty="0" smtClean="0"/>
              <a:t>Kvinner 13, 4%, menn 9,4%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3</a:t>
            </a:fld>
            <a:endParaRPr lang="nb-NO"/>
          </a:p>
        </p:txBody>
      </p:sp>
      <p:sp>
        <p:nvSpPr>
          <p:cNvPr id="6" name="Tittel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 Forekomst</a:t>
            </a:r>
            <a:endParaRPr lang="nb-NO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b="1" dirty="0" smtClean="0">
                <a:solidFill>
                  <a:srgbClr val="FFFF00"/>
                </a:solidFill>
              </a:rPr>
              <a:t>Restless Legs Syndrom (RLS)</a:t>
            </a:r>
            <a:r>
              <a:rPr lang="sv-SE" sz="3600" b="1" dirty="0" smtClean="0">
                <a:solidFill>
                  <a:srgbClr val="FFFF00"/>
                </a:solidFill>
              </a:rPr>
              <a:t>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RLS kan forsterkes av 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v-SE" sz="3600" dirty="0"/>
              <a:t>Alkohol</a:t>
            </a:r>
          </a:p>
          <a:p>
            <a:pPr>
              <a:defRPr/>
            </a:pPr>
            <a:r>
              <a:rPr lang="sv-SE" sz="3600" dirty="0"/>
              <a:t>Fysisk aktivitet</a:t>
            </a:r>
          </a:p>
          <a:p>
            <a:pPr>
              <a:defRPr/>
            </a:pPr>
            <a:r>
              <a:rPr lang="sv-SE" sz="3600" dirty="0" smtClean="0"/>
              <a:t>Noe mat</a:t>
            </a:r>
            <a:endParaRPr lang="sv-SE" sz="3600" dirty="0"/>
          </a:p>
          <a:p>
            <a:pPr>
              <a:defRPr/>
            </a:pPr>
            <a:r>
              <a:rPr lang="sv-SE" sz="3600" dirty="0"/>
              <a:t>Kaffe</a:t>
            </a:r>
            <a:endParaRPr lang="sv-SE" sz="4400" dirty="0"/>
          </a:p>
          <a:p>
            <a:pPr>
              <a:defRPr/>
            </a:pPr>
            <a:r>
              <a:rPr lang="sv-SE" sz="3600" dirty="0" smtClean="0"/>
              <a:t>Røyking</a:t>
            </a:r>
            <a:endParaRPr lang="sv-SE" dirty="0"/>
          </a:p>
          <a:p>
            <a:pPr>
              <a:buNone/>
              <a:defRPr/>
            </a:pPr>
            <a:r>
              <a:rPr lang="sv-SE" dirty="0"/>
              <a:t>	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30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RLS tilleggsdiagnoser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sv-SE" dirty="0"/>
              <a:t>Akatisi </a:t>
            </a:r>
            <a:r>
              <a:rPr lang="sv-SE" dirty="0" smtClean="0"/>
              <a:t>(problemer med å være rolig)</a:t>
            </a:r>
            <a:endParaRPr lang="sv-SE" dirty="0"/>
          </a:p>
          <a:p>
            <a:pPr>
              <a:lnSpc>
                <a:spcPct val="80000"/>
              </a:lnSpc>
              <a:defRPr/>
            </a:pPr>
            <a:r>
              <a:rPr lang="sv-SE" dirty="0"/>
              <a:t>Ben- </a:t>
            </a:r>
            <a:r>
              <a:rPr lang="sv-SE" dirty="0" smtClean="0"/>
              <a:t>og senestrekk</a:t>
            </a:r>
            <a:endParaRPr lang="sv-SE" dirty="0"/>
          </a:p>
          <a:p>
            <a:pPr>
              <a:lnSpc>
                <a:spcPct val="80000"/>
              </a:lnSpc>
              <a:defRPr/>
            </a:pPr>
            <a:r>
              <a:rPr lang="sv-SE" dirty="0" smtClean="0"/>
              <a:t>Blodomløp</a:t>
            </a:r>
            <a:r>
              <a:rPr lang="sv-SE" dirty="0"/>
              <a:t>, </a:t>
            </a:r>
            <a:r>
              <a:rPr lang="sv-SE" dirty="0" smtClean="0"/>
              <a:t>arterier og vener</a:t>
            </a:r>
            <a:endParaRPr lang="sv-SE" dirty="0"/>
          </a:p>
          <a:p>
            <a:pPr>
              <a:lnSpc>
                <a:spcPct val="80000"/>
              </a:lnSpc>
              <a:defRPr/>
            </a:pPr>
            <a:r>
              <a:rPr lang="sv-SE" dirty="0"/>
              <a:t>Claudicatio intermittens (arteriell insufficiens</a:t>
            </a:r>
            <a:r>
              <a:rPr lang="sv-SE" dirty="0" smtClean="0"/>
              <a:t>)(røykebein)</a:t>
            </a:r>
            <a:endParaRPr lang="sv-SE" dirty="0"/>
          </a:p>
          <a:p>
            <a:pPr>
              <a:lnSpc>
                <a:spcPct val="80000"/>
              </a:lnSpc>
              <a:defRPr/>
            </a:pPr>
            <a:r>
              <a:rPr lang="sv-SE" dirty="0">
                <a:solidFill>
                  <a:srgbClr val="FF0000"/>
                </a:solidFill>
              </a:rPr>
              <a:t>Fibromyalgi (30 % av RLS </a:t>
            </a:r>
            <a:r>
              <a:rPr lang="sv-SE" dirty="0" smtClean="0">
                <a:solidFill>
                  <a:srgbClr val="FF0000"/>
                </a:solidFill>
              </a:rPr>
              <a:t>pasientene)</a:t>
            </a:r>
            <a:endParaRPr lang="sv-SE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sv-SE" dirty="0"/>
              <a:t>Karpal- och tarsaltunnel syndrom</a:t>
            </a:r>
          </a:p>
          <a:p>
            <a:pPr>
              <a:lnSpc>
                <a:spcPct val="80000"/>
              </a:lnSpc>
              <a:defRPr/>
            </a:pPr>
            <a:r>
              <a:rPr lang="sv-SE" dirty="0" smtClean="0"/>
              <a:t>Nattlig senestrekk</a:t>
            </a:r>
            <a:endParaRPr lang="sv-SE" dirty="0"/>
          </a:p>
          <a:p>
            <a:pPr>
              <a:lnSpc>
                <a:spcPct val="80000"/>
              </a:lnSpc>
              <a:defRPr/>
            </a:pPr>
            <a:r>
              <a:rPr lang="sv-SE" dirty="0" smtClean="0"/>
              <a:t>Uro og søvnforstyrrelser ved depresjon</a:t>
            </a:r>
            <a:endParaRPr lang="sv-SE" dirty="0"/>
          </a:p>
          <a:p>
            <a:pPr>
              <a:lnSpc>
                <a:spcPct val="80000"/>
              </a:lnSpc>
              <a:defRPr/>
            </a:pPr>
            <a:r>
              <a:rPr lang="sv-SE" dirty="0">
                <a:solidFill>
                  <a:srgbClr val="FF0000"/>
                </a:solidFill>
              </a:rPr>
              <a:t>Polyneuropati (45 % av RLS </a:t>
            </a:r>
            <a:r>
              <a:rPr lang="sv-SE" dirty="0" smtClean="0">
                <a:solidFill>
                  <a:srgbClr val="FF0000"/>
                </a:solidFill>
              </a:rPr>
              <a:t>patientene)</a:t>
            </a:r>
            <a:endParaRPr lang="sv-SE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sv-SE" dirty="0"/>
              <a:t>Parkinsons </a:t>
            </a:r>
            <a:r>
              <a:rPr lang="sv-SE" dirty="0" smtClean="0"/>
              <a:t>sykdom </a:t>
            </a:r>
            <a:r>
              <a:rPr lang="sv-SE" dirty="0">
                <a:solidFill>
                  <a:srgbClr val="FF0000"/>
                </a:solidFill>
              </a:rPr>
              <a:t>(20 % av RLS </a:t>
            </a:r>
            <a:r>
              <a:rPr lang="sv-SE" dirty="0" smtClean="0">
                <a:solidFill>
                  <a:srgbClr val="FF0000"/>
                </a:solidFill>
              </a:rPr>
              <a:t>patientene)</a:t>
            </a:r>
            <a:endParaRPr lang="sv-SE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sv-SE" dirty="0" smtClean="0"/>
              <a:t>Voksesmerter</a:t>
            </a:r>
            <a:endParaRPr lang="sv-SE" dirty="0"/>
          </a:p>
          <a:p>
            <a:pPr>
              <a:lnSpc>
                <a:spcPct val="80000"/>
              </a:lnSpc>
              <a:defRPr/>
            </a:pPr>
            <a:r>
              <a:rPr lang="sv-SE" dirty="0"/>
              <a:t>Hos barn: ADHD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31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v-SE" b="1" dirty="0" smtClean="0">
                <a:solidFill>
                  <a:srgbClr val="FFFF00"/>
                </a:solidFill>
              </a:rPr>
              <a:t>RLS differentialdiagnoser</a:t>
            </a:r>
            <a:br>
              <a:rPr lang="sv-SE" b="1" dirty="0" smtClean="0">
                <a:solidFill>
                  <a:srgbClr val="FFFF00"/>
                </a:solidFill>
              </a:rPr>
            </a:br>
            <a:r>
              <a:rPr lang="sv-SE" b="1" dirty="0" smtClean="0">
                <a:solidFill>
                  <a:srgbClr val="FFFF00"/>
                </a:solidFill>
              </a:rPr>
              <a:t> </a:t>
            </a:r>
            <a:r>
              <a:rPr lang="sv-SE" sz="4000" b="1" dirty="0" smtClean="0">
                <a:solidFill>
                  <a:srgbClr val="FFFF00"/>
                </a:solidFill>
              </a:rPr>
              <a:t>Polyneuropati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  <a:defRPr/>
            </a:pPr>
            <a:endParaRPr lang="sv-SE" dirty="0" smtClean="0"/>
          </a:p>
          <a:p>
            <a:pPr algn="ctr">
              <a:lnSpc>
                <a:spcPct val="90000"/>
              </a:lnSpc>
              <a:buNone/>
              <a:defRPr/>
            </a:pPr>
            <a:r>
              <a:rPr lang="sv-SE" dirty="0" smtClean="0"/>
              <a:t>Liknende smerter og ubehaglige følelser, </a:t>
            </a:r>
            <a:r>
              <a:rPr lang="sv-SE" dirty="0"/>
              <a:t>som </a:t>
            </a:r>
            <a:r>
              <a:rPr lang="sv-SE" dirty="0" smtClean="0"/>
              <a:t>ved </a:t>
            </a:r>
            <a:r>
              <a:rPr lang="sv-SE" dirty="0"/>
              <a:t>RLS - </a:t>
            </a:r>
            <a:r>
              <a:rPr lang="sv-SE" dirty="0" smtClean="0"/>
              <a:t>spesielt brennende føtter og </a:t>
            </a:r>
            <a:r>
              <a:rPr lang="sv-SE" dirty="0"/>
              <a:t>en sovande </a:t>
            </a:r>
            <a:r>
              <a:rPr lang="sv-SE" dirty="0" smtClean="0"/>
              <a:t>følelse.</a:t>
            </a:r>
            <a:endParaRPr lang="sv-SE" dirty="0"/>
          </a:p>
          <a:p>
            <a:pPr algn="ctr">
              <a:lnSpc>
                <a:spcPct val="90000"/>
              </a:lnSpc>
              <a:buNone/>
              <a:defRPr/>
            </a:pPr>
            <a:r>
              <a:rPr lang="sv-SE" dirty="0"/>
              <a:t>	Men ingen </a:t>
            </a:r>
            <a:r>
              <a:rPr lang="sv-SE" dirty="0" smtClean="0"/>
              <a:t>bedring ved bevegelse og </a:t>
            </a:r>
            <a:r>
              <a:rPr lang="sv-SE" dirty="0"/>
              <a:t>ingen </a:t>
            </a:r>
            <a:r>
              <a:rPr lang="sv-SE" dirty="0" smtClean="0"/>
              <a:t>spesiell døgnrytme. Smertene </a:t>
            </a:r>
            <a:r>
              <a:rPr lang="sv-SE" dirty="0"/>
              <a:t>sitter </a:t>
            </a:r>
            <a:r>
              <a:rPr lang="sv-SE" dirty="0" smtClean="0"/>
              <a:t>ytterst 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sv-SE" dirty="0" smtClean="0"/>
              <a:t>i huden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sv-SE" dirty="0"/>
              <a:t>45 % av RLS-patienter har </a:t>
            </a:r>
            <a:r>
              <a:rPr lang="sv-SE" dirty="0" smtClean="0"/>
              <a:t>Polyneuropati</a:t>
            </a:r>
            <a:endParaRPr lang="sv-SE" dirty="0"/>
          </a:p>
          <a:p>
            <a:pPr algn="ctr">
              <a:lnSpc>
                <a:spcPct val="90000"/>
              </a:lnSpc>
              <a:buNone/>
              <a:defRPr/>
            </a:pPr>
            <a:endParaRPr lang="sv-SE" sz="2400" dirty="0"/>
          </a:p>
          <a:p>
            <a:pPr algn="ctr">
              <a:lnSpc>
                <a:spcPct val="90000"/>
              </a:lnSpc>
              <a:buNone/>
              <a:defRPr/>
            </a:pPr>
            <a:endParaRPr lang="sv-SE" sz="2800" dirty="0"/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32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Behandling av RLS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Ikke-farmasøytisk behandling 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sv-SE" dirty="0" smtClean="0"/>
              <a:t>Stryking</a:t>
            </a:r>
            <a:endParaRPr lang="sv-SE" dirty="0"/>
          </a:p>
          <a:p>
            <a:pPr>
              <a:defRPr/>
            </a:pPr>
            <a:r>
              <a:rPr lang="sv-SE" dirty="0"/>
              <a:t>Fysisk aktivitet</a:t>
            </a:r>
          </a:p>
          <a:p>
            <a:pPr>
              <a:defRPr/>
            </a:pPr>
            <a:r>
              <a:rPr lang="sv-SE" dirty="0" smtClean="0"/>
              <a:t>Jerntilskudd </a:t>
            </a:r>
            <a:r>
              <a:rPr lang="sv-SE" dirty="0"/>
              <a:t>i form av </a:t>
            </a:r>
            <a:r>
              <a:rPr lang="sv-SE" dirty="0" smtClean="0"/>
              <a:t>jernsulfat </a:t>
            </a:r>
            <a:r>
              <a:rPr lang="sv-SE" dirty="0"/>
              <a:t>(</a:t>
            </a:r>
            <a:r>
              <a:rPr lang="sv-SE" dirty="0" smtClean="0"/>
              <a:t>ved serum-ferritininnhold på </a:t>
            </a:r>
            <a:r>
              <a:rPr lang="sv-SE" dirty="0"/>
              <a:t>&lt; </a:t>
            </a:r>
            <a:r>
              <a:rPr lang="sv-SE" dirty="0" smtClean="0"/>
              <a:t>50)</a:t>
            </a:r>
            <a:endParaRPr lang="sv-SE" dirty="0"/>
          </a:p>
          <a:p>
            <a:pPr>
              <a:defRPr/>
            </a:pPr>
            <a:r>
              <a:rPr lang="sv-SE" dirty="0"/>
              <a:t>Liniment</a:t>
            </a:r>
          </a:p>
          <a:p>
            <a:pPr>
              <a:defRPr/>
            </a:pPr>
            <a:r>
              <a:rPr lang="sv-SE" dirty="0" smtClean="0"/>
              <a:t>Massasje</a:t>
            </a:r>
            <a:endParaRPr lang="sv-SE" dirty="0"/>
          </a:p>
          <a:p>
            <a:pPr>
              <a:defRPr/>
            </a:pPr>
            <a:r>
              <a:rPr lang="sv-SE" dirty="0" smtClean="0"/>
              <a:t>Vekselbad</a:t>
            </a:r>
            <a:r>
              <a:rPr lang="sv-SE" dirty="0"/>
              <a:t>, varmt och </a:t>
            </a:r>
            <a:r>
              <a:rPr lang="sv-SE" dirty="0" smtClean="0"/>
              <a:t>kaldt</a:t>
            </a:r>
            <a:endParaRPr lang="sv-SE" dirty="0"/>
          </a:p>
          <a:p>
            <a:pPr>
              <a:defRPr/>
            </a:pPr>
            <a:r>
              <a:rPr lang="sv-SE" dirty="0" smtClean="0"/>
              <a:t>Søvnhygiene</a:t>
            </a:r>
            <a:endParaRPr lang="sv-SE" dirty="0"/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33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v-SE" b="1" dirty="0" smtClean="0">
                <a:solidFill>
                  <a:srgbClr val="FFFF00"/>
                </a:solidFill>
              </a:rPr>
              <a:t>Behandling av RLS</a:t>
            </a:r>
            <a:br>
              <a:rPr lang="sv-SE" b="1" dirty="0" smtClean="0">
                <a:solidFill>
                  <a:srgbClr val="FFFF00"/>
                </a:solidFill>
              </a:rPr>
            </a:br>
            <a:r>
              <a:rPr lang="sv-SE" b="1" dirty="0" smtClean="0">
                <a:solidFill>
                  <a:srgbClr val="FFFF00"/>
                </a:solidFill>
              </a:rPr>
              <a:t>Bivirkninger </a:t>
            </a:r>
            <a:br>
              <a:rPr lang="sv-SE" b="1" dirty="0" smtClean="0">
                <a:solidFill>
                  <a:srgbClr val="FFFF00"/>
                </a:solidFill>
              </a:rPr>
            </a:br>
            <a:r>
              <a:rPr lang="sv-SE" sz="4000" b="1" dirty="0" smtClean="0">
                <a:solidFill>
                  <a:srgbClr val="FFFF00"/>
                </a:solidFill>
              </a:rPr>
              <a:t>Augmentation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  <a:defRPr/>
            </a:pPr>
            <a:r>
              <a:rPr lang="sv-SE" sz="3500" dirty="0" smtClean="0"/>
              <a:t>Viktigste bivirkningene ved </a:t>
            </a:r>
            <a:r>
              <a:rPr lang="sv-SE" sz="3500" dirty="0"/>
              <a:t>behandling av RLS med dopaminergika</a:t>
            </a:r>
          </a:p>
          <a:p>
            <a:pPr>
              <a:defRPr/>
            </a:pPr>
            <a:r>
              <a:rPr lang="sv-SE" dirty="0" smtClean="0"/>
              <a:t>forårsakes trolig </a:t>
            </a:r>
            <a:r>
              <a:rPr lang="sv-SE" dirty="0"/>
              <a:t>av </a:t>
            </a:r>
            <a:r>
              <a:rPr lang="sv-SE" dirty="0" smtClean="0"/>
              <a:t>kraftig forhøyd </a:t>
            </a:r>
            <a:r>
              <a:rPr lang="sv-SE" dirty="0"/>
              <a:t>nivå av dopamin i synapsen</a:t>
            </a:r>
          </a:p>
          <a:p>
            <a:pPr lvl="1">
              <a:defRPr/>
            </a:pPr>
            <a:r>
              <a:rPr lang="sv-SE" sz="3200" dirty="0" smtClean="0"/>
              <a:t>Symtomene </a:t>
            </a:r>
            <a:r>
              <a:rPr lang="sv-SE" sz="3200" dirty="0"/>
              <a:t>kommer minst </a:t>
            </a:r>
            <a:r>
              <a:rPr lang="sv-SE" sz="3200" dirty="0" smtClean="0"/>
              <a:t>to timer tidligere </a:t>
            </a:r>
            <a:r>
              <a:rPr lang="sv-SE" sz="3200" dirty="0"/>
              <a:t>på dagen </a:t>
            </a:r>
            <a:r>
              <a:rPr lang="sv-SE" sz="3200" dirty="0" smtClean="0"/>
              <a:t>enn før behandlingen,  er sterkere og involverer flere kroppsdeler</a:t>
            </a:r>
            <a:endParaRPr lang="sv-SE" sz="3200" dirty="0"/>
          </a:p>
          <a:p>
            <a:pPr>
              <a:defRPr/>
            </a:pPr>
            <a:r>
              <a:rPr lang="sv-SE" dirty="0" smtClean="0"/>
              <a:t>Blodtrykksfall</a:t>
            </a:r>
            <a:endParaRPr lang="sv-SE" dirty="0"/>
          </a:p>
          <a:p>
            <a:pPr>
              <a:defRPr/>
            </a:pPr>
            <a:r>
              <a:rPr lang="nb-NO" dirty="0" smtClean="0"/>
              <a:t>Kvalme</a:t>
            </a:r>
            <a:endParaRPr lang="en-US" dirty="0">
              <a:latin typeface="Arial" charset="0"/>
              <a:cs typeface="Arial" charset="0"/>
            </a:endParaRPr>
          </a:p>
          <a:p>
            <a:pPr>
              <a:defRPr/>
            </a:pPr>
            <a:endParaRPr lang="sv-SE" sz="2400" dirty="0"/>
          </a:p>
          <a:p>
            <a:pPr>
              <a:buNone/>
              <a:defRPr/>
            </a:pPr>
            <a:endParaRPr lang="sv-SE" sz="2800" dirty="0"/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34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Behandling av RLS 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Farmasøytisk behandling 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sv-SE" dirty="0" smtClean="0"/>
              <a:t>Dopaminergika</a:t>
            </a:r>
          </a:p>
          <a:p>
            <a:pPr lvl="1">
              <a:lnSpc>
                <a:spcPct val="90000"/>
              </a:lnSpc>
              <a:defRPr/>
            </a:pPr>
            <a:r>
              <a:rPr lang="sv-SE" dirty="0" smtClean="0"/>
              <a:t>Dopaminagonister</a:t>
            </a:r>
          </a:p>
          <a:p>
            <a:pPr lvl="1">
              <a:lnSpc>
                <a:spcPct val="90000"/>
              </a:lnSpc>
              <a:defRPr/>
            </a:pPr>
            <a:r>
              <a:rPr lang="sv-SE" dirty="0" smtClean="0"/>
              <a:t>Dopaminprekursorer</a:t>
            </a:r>
          </a:p>
          <a:p>
            <a:pPr>
              <a:lnSpc>
                <a:spcPct val="90000"/>
              </a:lnSpc>
              <a:defRPr/>
            </a:pPr>
            <a:r>
              <a:rPr lang="sv-SE" dirty="0" smtClean="0"/>
              <a:t>Opioider</a:t>
            </a:r>
          </a:p>
          <a:p>
            <a:pPr>
              <a:lnSpc>
                <a:spcPct val="90000"/>
              </a:lnSpc>
              <a:defRPr/>
            </a:pPr>
            <a:r>
              <a:rPr lang="sv-SE" dirty="0" smtClean="0"/>
              <a:t>Anti-epileptika</a:t>
            </a:r>
          </a:p>
          <a:p>
            <a:pPr>
              <a:lnSpc>
                <a:spcPct val="90000"/>
              </a:lnSpc>
              <a:defRPr/>
            </a:pPr>
            <a:r>
              <a:rPr lang="sv-SE" dirty="0" smtClean="0"/>
              <a:t>Bensodiazepiner</a:t>
            </a:r>
          </a:p>
          <a:p>
            <a:pPr>
              <a:lnSpc>
                <a:spcPct val="90000"/>
              </a:lnSpc>
              <a:buNone/>
              <a:defRPr/>
            </a:pPr>
            <a:endParaRPr lang="sv-SE" sz="2800" dirty="0" smtClean="0"/>
          </a:p>
          <a:p>
            <a:pPr>
              <a:lnSpc>
                <a:spcPct val="90000"/>
              </a:lnSpc>
              <a:defRPr/>
            </a:pPr>
            <a:r>
              <a:rPr lang="sv-SE" dirty="0" smtClean="0"/>
              <a:t>Jern</a:t>
            </a:r>
            <a:endParaRPr lang="nb-NO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35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8840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Farmaksøytisk behandling </a:t>
            </a:r>
            <a:r>
              <a:rPr lang="sv-SE" sz="4000" dirty="0" smtClean="0">
                <a:solidFill>
                  <a:srgbClr val="FFFF00"/>
                </a:solidFill>
              </a:rPr>
              <a:t/>
            </a:r>
            <a:br>
              <a:rPr lang="sv-SE" sz="4000" dirty="0" smtClean="0">
                <a:solidFill>
                  <a:srgbClr val="FFFF00"/>
                </a:solidFill>
              </a:rPr>
            </a:br>
            <a:r>
              <a:rPr lang="sv-SE" sz="3600" dirty="0" smtClean="0">
                <a:solidFill>
                  <a:srgbClr val="FFFF00"/>
                </a:solidFill>
              </a:rPr>
              <a:t> </a:t>
            </a:r>
            <a:r>
              <a:rPr lang="sv-SE" sz="2800" dirty="0" smtClean="0">
                <a:solidFill>
                  <a:srgbClr val="FFFF00"/>
                </a:solidFill>
              </a:rPr>
              <a:t>(Professor Jacques Montplaisir CDN</a:t>
            </a:r>
            <a:br>
              <a:rPr lang="sv-SE" sz="2800" dirty="0" smtClean="0">
                <a:solidFill>
                  <a:srgbClr val="FFFF00"/>
                </a:solidFill>
              </a:rPr>
            </a:br>
            <a:r>
              <a:rPr lang="sv-SE" sz="2800" dirty="0" smtClean="0">
                <a:solidFill>
                  <a:srgbClr val="FFFF00"/>
                </a:solidFill>
              </a:rPr>
              <a:t>overlege Jan Ulfberg Avesta) </a:t>
            </a:r>
            <a:endParaRPr lang="nb-NO" sz="28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2204863"/>
          <a:ext cx="8229600" cy="374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616"/>
                <a:gridCol w="3027784"/>
                <a:gridCol w="2743200"/>
              </a:tblGrid>
              <a:tr h="813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Substans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Navn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Dosering</a:t>
                      </a:r>
                    </a:p>
                  </a:txBody>
                  <a:tcPr horzOverflow="overflow"/>
                </a:tc>
              </a:tr>
              <a:tr h="976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Pramipexol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Sifrol</a:t>
                      </a:r>
                      <a:r>
                        <a:rPr kumimoji="0" lang="sv-SE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®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0,09 – 0,54 mg</a:t>
                      </a:r>
                    </a:p>
                  </a:txBody>
                  <a:tcPr horzOverflow="overflow"/>
                </a:tc>
              </a:tr>
              <a:tr h="976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Ropinirol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Adartrel</a:t>
                      </a:r>
                      <a:r>
                        <a:rPr kumimoji="0" lang="sv-SE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®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0,25 – 4,0 mg</a:t>
                      </a:r>
                    </a:p>
                  </a:txBody>
                  <a:tcPr horzOverflow="overflow"/>
                </a:tc>
              </a:tr>
              <a:tr h="976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Rotigotin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v-S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Neupro</a:t>
                      </a:r>
                      <a:r>
                        <a:rPr kumimoji="0" lang="sv-SE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®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– 3 mg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36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sv-SE" sz="4000" b="1" dirty="0" smtClean="0">
                <a:solidFill>
                  <a:srgbClr val="FFFF00"/>
                </a:solidFill>
              </a:rPr>
              <a:t>Farmasøytisk behandling </a:t>
            </a:r>
            <a:r>
              <a:rPr lang="sv-SE" sz="4000" dirty="0" smtClean="0">
                <a:solidFill>
                  <a:srgbClr val="FFFF00"/>
                </a:solidFill>
              </a:rPr>
              <a:t/>
            </a:r>
            <a:br>
              <a:rPr lang="sv-SE" sz="4000" dirty="0" smtClean="0">
                <a:solidFill>
                  <a:srgbClr val="FFFF00"/>
                </a:solidFill>
              </a:rPr>
            </a:br>
            <a:r>
              <a:rPr lang="sv-SE" sz="3200" dirty="0" smtClean="0">
                <a:solidFill>
                  <a:srgbClr val="FFFF00"/>
                </a:solidFill>
              </a:rPr>
              <a:t> </a:t>
            </a:r>
            <a:r>
              <a:rPr lang="sv-SE" sz="2800" dirty="0" smtClean="0">
                <a:solidFill>
                  <a:srgbClr val="FFFF00"/>
                </a:solidFill>
              </a:rPr>
              <a:t>(Professor Jacques Montplaisir CDN</a:t>
            </a:r>
            <a:br>
              <a:rPr lang="sv-SE" sz="2800" dirty="0" smtClean="0">
                <a:solidFill>
                  <a:srgbClr val="FFFF00"/>
                </a:solidFill>
              </a:rPr>
            </a:br>
            <a:r>
              <a:rPr lang="sv-SE" sz="2800" dirty="0" smtClean="0">
                <a:solidFill>
                  <a:srgbClr val="FFFF00"/>
                </a:solidFill>
              </a:rPr>
              <a:t>overlege Jan Ulfberg Avesta)</a:t>
            </a:r>
            <a:endParaRPr lang="nb-NO" sz="28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74651054"/>
              </p:ext>
            </p:extLst>
          </p:nvPr>
        </p:nvGraphicFramePr>
        <p:xfrm>
          <a:off x="457200" y="2348880"/>
          <a:ext cx="8229600" cy="3397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008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Substans</a:t>
                      </a: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Navn</a:t>
                      </a: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Dosering</a:t>
                      </a:r>
                    </a:p>
                  </a:txBody>
                  <a:tcPr marT="45725" marB="45725" horzOverflow="overflow"/>
                </a:tc>
              </a:tr>
              <a:tr h="1008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Levodopa +inhibitor (benzerasid)</a:t>
                      </a: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Madopar</a:t>
                      </a:r>
                      <a:r>
                        <a:rPr kumimoji="0" lang="sv-SE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®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v-SE" sz="2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hurtigvirkende</a:t>
                      </a: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100 – 200 mg²</a:t>
                      </a:r>
                    </a:p>
                  </a:txBody>
                  <a:tcPr marT="45725" marB="45725" horzOverflow="overflow"/>
                </a:tc>
              </a:tr>
              <a:tr h="1008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Levodopa +inhibitor (carbidopa)</a:t>
                      </a: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Sinemet</a:t>
                      </a:r>
                      <a:r>
                        <a:rPr kumimoji="0" lang="sv-SE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®</a:t>
                      </a: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100 – 200 mg²</a:t>
                      </a:r>
                    </a:p>
                  </a:txBody>
                  <a:tcPr marT="45725" marB="45725" horzOverflow="overflow"/>
                </a:tc>
              </a:tr>
            </a:tbl>
          </a:graphicData>
        </a:graphic>
      </p:graphicFrame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37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65027"/>
            <a:ext cx="8229600" cy="4461136"/>
          </a:xfrm>
        </p:spPr>
        <p:txBody>
          <a:bodyPr>
            <a:normAutofit/>
          </a:bodyPr>
          <a:lstStyle/>
          <a:p>
            <a:r>
              <a:rPr lang="nb-NO" sz="2800" dirty="0" smtClean="0"/>
              <a:t>Diskusjon på om navnet skulle endres til </a:t>
            </a:r>
            <a:r>
              <a:rPr lang="nb-NO" sz="2800" dirty="0" err="1" smtClean="0"/>
              <a:t>Ekboms</a:t>
            </a:r>
            <a:r>
              <a:rPr lang="nb-NO" sz="2800" dirty="0" smtClean="0"/>
              <a:t> syndrom. Ikke heldig siden det er en uvanlig psykologisk tilstand.</a:t>
            </a:r>
          </a:p>
          <a:p>
            <a:r>
              <a:rPr lang="nb-NO" sz="2800" dirty="0" smtClean="0"/>
              <a:t>Amerika har kommer fram til </a:t>
            </a:r>
            <a:r>
              <a:rPr lang="nb-NO" sz="2800" dirty="0" err="1" smtClean="0"/>
              <a:t>Willis-Ekboms</a:t>
            </a:r>
            <a:r>
              <a:rPr lang="nb-NO" sz="2800" dirty="0" smtClean="0"/>
              <a:t> </a:t>
            </a:r>
            <a:r>
              <a:rPr lang="nb-NO" sz="2800" dirty="0" err="1" smtClean="0"/>
              <a:t>disease</a:t>
            </a:r>
            <a:endParaRPr lang="nb-NO" sz="2800" dirty="0" smtClean="0"/>
          </a:p>
          <a:p>
            <a:endParaRPr lang="nb-NO" sz="2800" dirty="0" smtClean="0"/>
          </a:p>
          <a:p>
            <a:r>
              <a:rPr lang="nb-NO" sz="2800" dirty="0" smtClean="0"/>
              <a:t>Willis kom fram med den første kjente medisinske beskrivelsen av RLS, allment </a:t>
            </a:r>
            <a:r>
              <a:rPr lang="nb-NO" sz="2800" dirty="0" err="1" smtClean="0"/>
              <a:t>igjenkjennbart</a:t>
            </a:r>
            <a:r>
              <a:rPr lang="nb-NO" sz="2800" dirty="0" smtClean="0"/>
              <a:t> blant leger pga ”Willis </a:t>
            </a:r>
            <a:r>
              <a:rPr lang="nb-NO" sz="2800" dirty="0" err="1" smtClean="0"/>
              <a:t>Cirkel</a:t>
            </a:r>
            <a:r>
              <a:rPr lang="nb-NO" sz="2800" dirty="0" smtClean="0"/>
              <a:t>”</a:t>
            </a:r>
            <a:endParaRPr lang="nb-NO" sz="28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38</a:t>
            </a:fld>
            <a:endParaRPr lang="nb-NO"/>
          </a:p>
        </p:txBody>
      </p:sp>
      <p:sp>
        <p:nvSpPr>
          <p:cNvPr id="6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17684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nb-NO" sz="4000" b="1" dirty="0" err="1" smtClean="0">
                <a:solidFill>
                  <a:srgbClr val="FFFF00"/>
                </a:solidFill>
              </a:rPr>
              <a:t>Restless</a:t>
            </a:r>
            <a:r>
              <a:rPr lang="nb-NO" sz="4000" b="1" dirty="0" smtClean="0">
                <a:solidFill>
                  <a:srgbClr val="FFFF00"/>
                </a:solidFill>
              </a:rPr>
              <a:t> Legs Syndrom</a:t>
            </a:r>
            <a:endParaRPr lang="nb-NO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sz="2800" dirty="0" smtClean="0"/>
              <a:t>    </a:t>
            </a:r>
            <a:r>
              <a:rPr lang="nb-NO" sz="2800" dirty="0" err="1" smtClean="0"/>
              <a:t>Rest-studiene</a:t>
            </a:r>
            <a:endParaRPr lang="nb-NO" sz="2800" dirty="0" smtClean="0"/>
          </a:p>
          <a:p>
            <a:r>
              <a:rPr lang="nb-NO" sz="2800" dirty="0" smtClean="0"/>
              <a:t>Allmennpraksis: 1114 stk, 7,2% av 15391 pas.</a:t>
            </a:r>
          </a:p>
          <a:p>
            <a:r>
              <a:rPr lang="nb-NO" sz="2800" dirty="0" smtClean="0"/>
              <a:t>Moderat til alvorlig RLS: 416 pasienter, 2,7%</a:t>
            </a:r>
          </a:p>
          <a:p>
            <a:r>
              <a:rPr lang="nb-NO" sz="2800" dirty="0" smtClean="0"/>
              <a:t>Av 416 hadde 337, 81%, fortalt om sine symptomer til legen</a:t>
            </a:r>
          </a:p>
          <a:p>
            <a:r>
              <a:rPr lang="nb-NO" sz="2800" dirty="0" smtClean="0"/>
              <a:t>Kun 21 av dem, 6,1% fikk korrekt diagnose</a:t>
            </a:r>
          </a:p>
          <a:p>
            <a:r>
              <a:rPr lang="nb-NO" sz="2800" dirty="0" smtClean="0"/>
              <a:t>Vanlige feildiagnoser: åreknuter, ryggsmerter, diabetisk nevropati, depresjon</a:t>
            </a:r>
          </a:p>
          <a:p>
            <a:r>
              <a:rPr lang="nb-NO" sz="2800" dirty="0" smtClean="0"/>
              <a:t>Få hadde vært hos spesialist</a:t>
            </a: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39</a:t>
            </a:fld>
            <a:endParaRPr lang="nb-NO"/>
          </a:p>
        </p:txBody>
      </p:sp>
      <p:sp>
        <p:nvSpPr>
          <p:cNvPr id="6" name="Tittel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 Hvor var RLS-parientene i systemet i 2011?</a:t>
            </a:r>
            <a:endParaRPr lang="nb-NO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1843" y="158891"/>
            <a:ext cx="8229600" cy="1570186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b="1" dirty="0" smtClean="0">
                <a:solidFill>
                  <a:srgbClr val="FFFF00"/>
                </a:solidFill>
              </a:rPr>
              <a:t>Restless Legs Syndrom (RLS)</a:t>
            </a:r>
            <a:br>
              <a:rPr lang="sv-SE" b="1" dirty="0" smtClean="0">
                <a:solidFill>
                  <a:srgbClr val="FFFF00"/>
                </a:solidFill>
              </a:rPr>
            </a:br>
            <a:r>
              <a:rPr lang="sv-SE" b="1" dirty="0" smtClean="0">
                <a:solidFill>
                  <a:srgbClr val="FFFF00"/>
                </a:solidFill>
              </a:rPr>
              <a:t> </a:t>
            </a:r>
            <a:r>
              <a:rPr lang="sv-SE" sz="3600" b="1" dirty="0" smtClean="0">
                <a:solidFill>
                  <a:srgbClr val="FFFF00"/>
                </a:solidFill>
              </a:rPr>
              <a:t>Hva er RLS? 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buNone/>
              <a:defRPr/>
            </a:pPr>
            <a:endParaRPr lang="sv-SE" sz="3600" dirty="0" smtClean="0"/>
          </a:p>
          <a:p>
            <a:pPr algn="ctr">
              <a:buNone/>
              <a:defRPr/>
            </a:pPr>
            <a:r>
              <a:rPr lang="sv-SE" sz="3600" dirty="0" smtClean="0"/>
              <a:t>RLS er </a:t>
            </a:r>
            <a:r>
              <a:rPr lang="sv-SE" sz="3600" dirty="0"/>
              <a:t>ingen neurodegenerativ sjukdom!</a:t>
            </a:r>
          </a:p>
          <a:p>
            <a:pPr algn="ctr">
              <a:buNone/>
              <a:defRPr/>
            </a:pPr>
            <a:r>
              <a:rPr lang="sv-SE" dirty="0" smtClean="0"/>
              <a:t>Hjernesubstanen og hjernefunktionen ødelegges </a:t>
            </a:r>
            <a:r>
              <a:rPr lang="sv-SE" b="1" u="sng" dirty="0" smtClean="0"/>
              <a:t>IKKE</a:t>
            </a:r>
            <a:r>
              <a:rPr lang="sv-SE" dirty="0" smtClean="0"/>
              <a:t> ved </a:t>
            </a:r>
            <a:r>
              <a:rPr lang="sv-SE" dirty="0"/>
              <a:t>RLS som </a:t>
            </a:r>
            <a:r>
              <a:rPr lang="sv-SE" dirty="0" smtClean="0"/>
              <a:t>ved f.eks. </a:t>
            </a:r>
            <a:r>
              <a:rPr lang="sv-SE" dirty="0"/>
              <a:t>Parkinson eller Alzheimer.</a:t>
            </a:r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4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RLS forekommer hos barn, få er diagnostiserte</a:t>
            </a:r>
          </a:p>
          <a:p>
            <a:r>
              <a:rPr lang="nb-NO" dirty="0" smtClean="0"/>
              <a:t>Kan ha likhetspunkter med ADHD</a:t>
            </a:r>
          </a:p>
          <a:p>
            <a:r>
              <a:rPr lang="nb-NO" dirty="0" smtClean="0"/>
              <a:t>Ikke utført systematiske medikamentstudier</a:t>
            </a:r>
          </a:p>
          <a:p>
            <a:endParaRPr lang="nb-NO" dirty="0" smtClean="0"/>
          </a:p>
          <a:p>
            <a:r>
              <a:rPr lang="nb-NO" dirty="0" smtClean="0"/>
              <a:t>Nyttig med jernbehandling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40</a:t>
            </a:fld>
            <a:endParaRPr lang="nb-NO"/>
          </a:p>
        </p:txBody>
      </p:sp>
      <p:sp>
        <p:nvSpPr>
          <p:cNvPr id="6" name="Tittel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 Hos barn</a:t>
            </a:r>
            <a:endParaRPr lang="nb-NO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Vanlig ved graviditet</a:t>
            </a:r>
          </a:p>
          <a:p>
            <a:r>
              <a:rPr lang="nb-NO" dirty="0" smtClean="0"/>
              <a:t>Risiko for RLS i siste trimester (tredjedel) hos kvinner med lavt </a:t>
            </a:r>
            <a:r>
              <a:rPr lang="nb-NO" dirty="0" err="1" smtClean="0"/>
              <a:t>se-ferritin</a:t>
            </a:r>
            <a:r>
              <a:rPr lang="nb-NO" dirty="0" smtClean="0"/>
              <a:t> tidlig i svangerskapet</a:t>
            </a:r>
          </a:p>
          <a:p>
            <a:r>
              <a:rPr lang="nb-NO" dirty="0" smtClean="0"/>
              <a:t>Sammenheng mellom RLS og lavt innhold av </a:t>
            </a:r>
            <a:r>
              <a:rPr lang="nb-NO" dirty="0" err="1" smtClean="0"/>
              <a:t>folat</a:t>
            </a:r>
            <a:r>
              <a:rPr lang="nb-NO" dirty="0" smtClean="0"/>
              <a:t> (B9)</a:t>
            </a:r>
          </a:p>
          <a:p>
            <a:r>
              <a:rPr lang="nb-NO" dirty="0" smtClean="0"/>
              <a:t>Behandling med </a:t>
            </a:r>
            <a:r>
              <a:rPr lang="nb-NO" dirty="0" err="1" smtClean="0"/>
              <a:t>folat</a:t>
            </a:r>
            <a:r>
              <a:rPr lang="nb-NO" dirty="0" smtClean="0"/>
              <a:t>, ev jern og B12 anbefales før spesifikk medikamentell behandling (opiater)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41</a:t>
            </a:fld>
            <a:endParaRPr lang="nb-NO"/>
          </a:p>
        </p:txBody>
      </p:sp>
      <p:sp>
        <p:nvSpPr>
          <p:cNvPr id="6" name="Tittel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Hos gravide   </a:t>
            </a:r>
            <a:endParaRPr lang="nb-NO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Allmennpraksis – hvis allmennlegen er fortrolig med tilstanden</a:t>
            </a:r>
          </a:p>
          <a:p>
            <a:r>
              <a:rPr lang="nb-NO" dirty="0" smtClean="0"/>
              <a:t>Sandvika </a:t>
            </a:r>
            <a:r>
              <a:rPr lang="nb-NO" dirty="0" err="1" smtClean="0"/>
              <a:t>Nevrosenter</a:t>
            </a:r>
            <a:r>
              <a:rPr lang="nb-NO" dirty="0" smtClean="0"/>
              <a:t> har spesialister på RLS og kort ventetid ved private tilbud. Henvisning ikke nødvendig</a:t>
            </a:r>
          </a:p>
          <a:p>
            <a:r>
              <a:rPr lang="nb-NO" dirty="0" smtClean="0"/>
              <a:t>Nevrologisk poliklinikk eller spesialistpraksis i nevrologi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42</a:t>
            </a:fld>
            <a:endParaRPr lang="nb-NO"/>
          </a:p>
        </p:txBody>
      </p:sp>
      <p:sp>
        <p:nvSpPr>
          <p:cNvPr id="6" name="Tittel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</a:t>
            </a:r>
            <a:r>
              <a:rPr lang="sv-SE" sz="3600" b="1" smtClean="0">
                <a:solidFill>
                  <a:srgbClr val="FFFF00"/>
                </a:solidFill>
              </a:rPr>
              <a:t/>
            </a:r>
            <a:br>
              <a:rPr lang="sv-SE" sz="3600" b="1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H</a:t>
            </a:r>
            <a:r>
              <a:rPr lang="sv-SE" sz="3600" b="1" smtClean="0">
                <a:solidFill>
                  <a:srgbClr val="FFFF00"/>
                </a:solidFill>
              </a:rPr>
              <a:t>vem </a:t>
            </a:r>
            <a:r>
              <a:rPr lang="sv-SE" sz="3600" b="1" dirty="0" smtClean="0">
                <a:solidFill>
                  <a:srgbClr val="FFFF00"/>
                </a:solidFill>
              </a:rPr>
              <a:t>kan behandle?</a:t>
            </a:r>
            <a:endParaRPr lang="nb-NO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Et påtrengende behov for å bevege beina, vanligvis ledsaget av ubehaglige følelser i beina</a:t>
            </a:r>
          </a:p>
          <a:p>
            <a:r>
              <a:rPr lang="nb-NO" dirty="0" smtClean="0"/>
              <a:t>Symptomene forverres ved hvile og inaktivitet</a:t>
            </a:r>
          </a:p>
          <a:p>
            <a:r>
              <a:rPr lang="nb-NO" dirty="0" smtClean="0"/>
              <a:t>Symptomene opphører helt eller delvis ved bevegelse av beina</a:t>
            </a:r>
          </a:p>
          <a:p>
            <a:r>
              <a:rPr lang="nb-NO" dirty="0" smtClean="0"/>
              <a:t>Symptomene forverres om kvelden eller natten 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5</a:t>
            </a:fld>
            <a:endParaRPr lang="nb-NO"/>
          </a:p>
        </p:txBody>
      </p:sp>
      <p:sp>
        <p:nvSpPr>
          <p:cNvPr id="6" name="Tittel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Obligatoriske kriterier</a:t>
            </a:r>
            <a:endParaRPr lang="nb-NO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b="1" dirty="0" smtClean="0">
                <a:solidFill>
                  <a:srgbClr val="FFFF00"/>
                </a:solidFill>
              </a:rPr>
              <a:t>Restless Legs Syndrom (RLS)</a:t>
            </a:r>
            <a:br>
              <a:rPr lang="sv-SE" b="1" dirty="0" smtClean="0">
                <a:solidFill>
                  <a:srgbClr val="FFFF00"/>
                </a:solidFill>
              </a:rPr>
            </a:br>
            <a:r>
              <a:rPr lang="sv-SE" b="1" dirty="0" smtClean="0">
                <a:solidFill>
                  <a:srgbClr val="FFFF00"/>
                </a:solidFill>
              </a:rPr>
              <a:t> </a:t>
            </a:r>
            <a:r>
              <a:rPr lang="sv-SE" sz="3600" b="1" dirty="0" smtClean="0">
                <a:solidFill>
                  <a:srgbClr val="FFFF00"/>
                </a:solidFill>
              </a:rPr>
              <a:t>Hva er RLS?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  <a:defRPr/>
            </a:pPr>
            <a:endParaRPr lang="sv-SE" dirty="0" smtClean="0"/>
          </a:p>
          <a:p>
            <a:pPr algn="ctr">
              <a:buNone/>
              <a:defRPr/>
            </a:pPr>
            <a:endParaRPr lang="sv-SE" dirty="0"/>
          </a:p>
          <a:p>
            <a:pPr algn="ctr">
              <a:buNone/>
              <a:defRPr/>
            </a:pPr>
            <a:endParaRPr lang="sv-SE" b="1" dirty="0" smtClean="0">
              <a:solidFill>
                <a:srgbClr val="FF0000"/>
              </a:solidFill>
            </a:endParaRPr>
          </a:p>
          <a:p>
            <a:pPr algn="ctr">
              <a:buNone/>
              <a:defRPr/>
            </a:pPr>
            <a:r>
              <a:rPr lang="sv-SE" b="1" dirty="0" smtClean="0">
                <a:solidFill>
                  <a:srgbClr val="FF0000"/>
                </a:solidFill>
              </a:rPr>
              <a:t>Man får IKKE Parkinson's sykdom av RLS!</a:t>
            </a:r>
            <a:endParaRPr lang="de-DE" sz="2800" b="1" dirty="0">
              <a:solidFill>
                <a:srgbClr val="FF0000"/>
              </a:solidFill>
            </a:endParaRPr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6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 Hva er RLS? 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endParaRPr lang="de-DE" dirty="0"/>
          </a:p>
          <a:p>
            <a:pPr algn="ctr">
              <a:buNone/>
              <a:defRPr/>
            </a:pPr>
            <a:r>
              <a:rPr lang="sv-SE" sz="3600" b="1" dirty="0"/>
              <a:t>RLS</a:t>
            </a:r>
            <a:r>
              <a:rPr lang="sv-SE" dirty="0"/>
              <a:t>:</a:t>
            </a:r>
          </a:p>
          <a:p>
            <a:pPr algn="ctr">
              <a:buNone/>
              <a:defRPr/>
            </a:pPr>
            <a:r>
              <a:rPr lang="sv-SE" dirty="0"/>
              <a:t>kan </a:t>
            </a:r>
            <a:r>
              <a:rPr lang="sv-SE" dirty="0" smtClean="0"/>
              <a:t>utløse </a:t>
            </a:r>
            <a:r>
              <a:rPr lang="sv-SE" b="1" dirty="0" smtClean="0"/>
              <a:t>depresjoner</a:t>
            </a:r>
            <a:endParaRPr lang="sv-SE" b="1" dirty="0"/>
          </a:p>
          <a:p>
            <a:pPr algn="ctr">
              <a:buNone/>
              <a:defRPr/>
            </a:pPr>
            <a:r>
              <a:rPr lang="sv-SE" dirty="0"/>
              <a:t>kan </a:t>
            </a:r>
            <a:r>
              <a:rPr lang="sv-SE" dirty="0" smtClean="0"/>
              <a:t>føre til </a:t>
            </a:r>
            <a:r>
              <a:rPr lang="sv-SE" b="1" dirty="0" smtClean="0"/>
              <a:t>uførepensjon</a:t>
            </a:r>
            <a:endParaRPr lang="sv-SE" b="1" dirty="0"/>
          </a:p>
          <a:p>
            <a:pPr algn="ctr">
              <a:buNone/>
              <a:defRPr/>
            </a:pPr>
            <a:r>
              <a:rPr lang="sv-SE" dirty="0"/>
              <a:t>kan </a:t>
            </a:r>
            <a:r>
              <a:rPr lang="sv-SE" dirty="0" smtClean="0"/>
              <a:t>føre til </a:t>
            </a:r>
            <a:r>
              <a:rPr lang="sv-SE" b="1" dirty="0" smtClean="0"/>
              <a:t>sosial isolasjon</a:t>
            </a:r>
            <a:endParaRPr lang="sv-SE" b="1" dirty="0"/>
          </a:p>
          <a:p>
            <a:pPr algn="ctr">
              <a:buNone/>
              <a:defRPr/>
            </a:pPr>
            <a:r>
              <a:rPr lang="sv-SE" dirty="0"/>
              <a:t>kan </a:t>
            </a:r>
            <a:r>
              <a:rPr lang="sv-SE" dirty="0" smtClean="0"/>
              <a:t>redusere </a:t>
            </a:r>
            <a:r>
              <a:rPr lang="sv-SE" b="1" dirty="0" smtClean="0"/>
              <a:t>livskvaliten</a:t>
            </a:r>
            <a:r>
              <a:rPr lang="sv-SE" dirty="0" smtClean="0"/>
              <a:t> alvorlig</a:t>
            </a:r>
            <a:endParaRPr lang="sv-SE" dirty="0"/>
          </a:p>
          <a:p>
            <a:pPr>
              <a:buNone/>
            </a:pPr>
            <a:r>
              <a:rPr lang="sv-SE" dirty="0" smtClean="0"/>
              <a:t>               gir økt </a:t>
            </a:r>
            <a:r>
              <a:rPr lang="sv-SE" b="1" dirty="0" smtClean="0"/>
              <a:t>kulde</a:t>
            </a:r>
            <a:r>
              <a:rPr lang="sv-SE" dirty="0" smtClean="0"/>
              <a:t>- og </a:t>
            </a:r>
            <a:r>
              <a:rPr lang="sv-SE" b="1" dirty="0" smtClean="0"/>
              <a:t>smertefølelse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7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00"/>
                </a:solidFill>
              </a:rPr>
              <a:t>Restless Legs Syndrom (RLS)</a:t>
            </a:r>
            <a:br>
              <a:rPr lang="sv-SE" sz="3600" b="1" dirty="0" smtClean="0">
                <a:solidFill>
                  <a:srgbClr val="FFFF00"/>
                </a:solidFill>
              </a:rPr>
            </a:br>
            <a:r>
              <a:rPr lang="sv-SE" sz="3600" b="1" dirty="0" smtClean="0">
                <a:solidFill>
                  <a:srgbClr val="FFFF00"/>
                </a:solidFill>
              </a:rPr>
              <a:t> Hva er RLS? 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algn="ctr">
              <a:buNone/>
              <a:defRPr/>
            </a:pPr>
            <a:r>
              <a:rPr lang="de-DE" sz="3600" dirty="0"/>
              <a:t>RLS </a:t>
            </a:r>
            <a:r>
              <a:rPr lang="sv-SE" sz="3600" dirty="0" smtClean="0"/>
              <a:t>er</a:t>
            </a:r>
            <a:r>
              <a:rPr lang="de-DE" sz="2400" dirty="0" smtClean="0"/>
              <a:t> </a:t>
            </a:r>
            <a:endParaRPr lang="de-DE" sz="2400" dirty="0"/>
          </a:p>
          <a:p>
            <a:pPr algn="ctr">
              <a:buNone/>
              <a:defRPr/>
            </a:pPr>
            <a:r>
              <a:rPr lang="sv-SE" dirty="0"/>
              <a:t>den </a:t>
            </a:r>
            <a:r>
              <a:rPr lang="sv-SE" dirty="0" smtClean="0"/>
              <a:t>neurologiske sykdommen </a:t>
            </a:r>
            <a:r>
              <a:rPr lang="sv-SE" dirty="0"/>
              <a:t>som </a:t>
            </a:r>
            <a:r>
              <a:rPr lang="sv-SE" dirty="0" smtClean="0"/>
              <a:t>er</a:t>
            </a:r>
            <a:endParaRPr lang="sv-SE" dirty="0"/>
          </a:p>
          <a:p>
            <a:pPr algn="ctr">
              <a:buNone/>
              <a:defRPr/>
            </a:pPr>
            <a:r>
              <a:rPr lang="sv-SE" dirty="0" smtClean="0"/>
              <a:t>enklest og </a:t>
            </a:r>
            <a:r>
              <a:rPr lang="sv-SE" dirty="0"/>
              <a:t>mest </a:t>
            </a:r>
            <a:r>
              <a:rPr lang="sv-SE" dirty="0" smtClean="0"/>
              <a:t>takknemlig</a:t>
            </a:r>
            <a:endParaRPr lang="sv-SE" dirty="0"/>
          </a:p>
          <a:p>
            <a:pPr algn="ctr">
              <a:buNone/>
              <a:defRPr/>
            </a:pPr>
            <a:r>
              <a:rPr lang="sv-SE" dirty="0"/>
              <a:t>å</a:t>
            </a:r>
            <a:r>
              <a:rPr lang="sv-SE" dirty="0" smtClean="0"/>
              <a:t> behandle!</a:t>
            </a:r>
            <a:endParaRPr lang="sv-SE" dirty="0"/>
          </a:p>
          <a:p>
            <a:pPr algn="ctr">
              <a:buNone/>
              <a:defRPr/>
            </a:pPr>
            <a:r>
              <a:rPr lang="sv-SE" dirty="0" smtClean="0"/>
              <a:t>Det finnes godkjente legemidler!</a:t>
            </a:r>
            <a:endParaRPr lang="sv-SE" dirty="0"/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8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FFFF00"/>
                </a:solidFill>
              </a:rPr>
              <a:t>Restless Legs Syndrom (RLS)</a:t>
            </a:r>
            <a:br>
              <a:rPr lang="sv-SE" dirty="0" smtClean="0">
                <a:solidFill>
                  <a:srgbClr val="FFFF00"/>
                </a:solidFill>
              </a:rPr>
            </a:br>
            <a:r>
              <a:rPr lang="sv-SE" dirty="0" smtClean="0">
                <a:solidFill>
                  <a:srgbClr val="FFFF00"/>
                </a:solidFill>
              </a:rPr>
              <a:t> </a:t>
            </a:r>
            <a:r>
              <a:rPr lang="sv-SE" sz="3600" dirty="0" smtClean="0">
                <a:solidFill>
                  <a:srgbClr val="FFFF00"/>
                </a:solidFill>
              </a:rPr>
              <a:t>RLS og livskvalitet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algn="ctr">
              <a:buNone/>
              <a:defRPr/>
            </a:pPr>
            <a:r>
              <a:rPr lang="sv-SE" dirty="0" smtClean="0"/>
              <a:t>Nye undersøkninger viser</a:t>
            </a:r>
            <a:r>
              <a:rPr lang="sv-SE" dirty="0"/>
              <a:t>, </a:t>
            </a:r>
            <a:r>
              <a:rPr lang="sv-SE" dirty="0" smtClean="0"/>
              <a:t>at  </a:t>
            </a:r>
            <a:r>
              <a:rPr lang="sv-SE" b="1" dirty="0"/>
              <a:t>livskvaliteten </a:t>
            </a:r>
            <a:r>
              <a:rPr lang="sv-SE" b="1" dirty="0" smtClean="0"/>
              <a:t>ved </a:t>
            </a:r>
            <a:r>
              <a:rPr lang="sv-SE" b="1" dirty="0"/>
              <a:t>RLS</a:t>
            </a:r>
            <a:r>
              <a:rPr lang="sv-SE" dirty="0"/>
              <a:t> </a:t>
            </a:r>
            <a:r>
              <a:rPr lang="sv-SE" dirty="0" smtClean="0"/>
              <a:t>er like d</a:t>
            </a:r>
            <a:r>
              <a:rPr lang="sv-SE" dirty="0" smtClean="0">
                <a:latin typeface="Arial" charset="0"/>
                <a:cs typeface="Arial" charset="0"/>
              </a:rPr>
              <a:t>årlig </a:t>
            </a:r>
            <a:r>
              <a:rPr lang="sv-SE" dirty="0"/>
              <a:t>som hos </a:t>
            </a:r>
            <a:r>
              <a:rPr lang="sv-SE" dirty="0" smtClean="0"/>
              <a:t>pasienter </a:t>
            </a:r>
            <a:r>
              <a:rPr lang="sv-SE" dirty="0"/>
              <a:t>med </a:t>
            </a:r>
            <a:r>
              <a:rPr lang="sv-SE" dirty="0" smtClean="0"/>
              <a:t>andre kroniske sykdommer, slik </a:t>
            </a:r>
            <a:r>
              <a:rPr lang="sv-SE" dirty="0"/>
              <a:t>som;</a:t>
            </a:r>
          </a:p>
          <a:p>
            <a:pPr lvl="1" algn="ctr">
              <a:defRPr/>
            </a:pPr>
            <a:r>
              <a:rPr lang="sv-SE" sz="3200" b="1" dirty="0"/>
              <a:t>Diabetes </a:t>
            </a:r>
            <a:r>
              <a:rPr lang="sv-SE" sz="3200" b="1" dirty="0" smtClean="0"/>
              <a:t>Type </a:t>
            </a:r>
            <a:r>
              <a:rPr lang="sv-SE" sz="3200" b="1" dirty="0"/>
              <a:t>II, </a:t>
            </a:r>
          </a:p>
          <a:p>
            <a:pPr lvl="1" algn="ctr">
              <a:defRPr/>
            </a:pPr>
            <a:r>
              <a:rPr lang="sv-SE" sz="3200" b="1" dirty="0"/>
              <a:t>Arteriell hypertoni</a:t>
            </a:r>
          </a:p>
          <a:p>
            <a:pPr lvl="1" algn="ctr">
              <a:defRPr/>
            </a:pPr>
            <a:r>
              <a:rPr lang="sv-SE" sz="3200" b="1" dirty="0" smtClean="0"/>
              <a:t>Depresjon</a:t>
            </a:r>
            <a:endParaRPr lang="sv-SE" sz="3200" b="1" dirty="0"/>
          </a:p>
          <a:p>
            <a:pPr lvl="1" algn="ctr">
              <a:defRPr/>
            </a:pPr>
            <a:r>
              <a:rPr lang="sv-SE" sz="3200" b="1" dirty="0"/>
              <a:t>COPD</a:t>
            </a:r>
            <a:r>
              <a:rPr lang="sv-SE" sz="3200" dirty="0"/>
              <a:t>	</a:t>
            </a:r>
            <a:r>
              <a:rPr lang="sv-SE" sz="3200" dirty="0" smtClean="0"/>
              <a:t>(lungesykdom)</a:t>
            </a:r>
            <a:endParaRPr lang="sv-SE" sz="3200" dirty="0"/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Sten Sevborn Restless Legs Förbundet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E82-0312-414B-B7F8-6B0113CB3A34}" type="slidenum">
              <a:rPr lang="nb-NO" smtClean="0"/>
              <a:pPr/>
              <a:t>9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702</TotalTime>
  <Words>1591</Words>
  <Application>Microsoft Office PowerPoint</Application>
  <PresentationFormat>Skjermfremvisning (4:3)</PresentationFormat>
  <Paragraphs>409</Paragraphs>
  <Slides>42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42</vt:i4>
      </vt:variant>
    </vt:vector>
  </HeadingPairs>
  <TitlesOfParts>
    <vt:vector size="43" baseType="lpstr">
      <vt:lpstr>Office-tema</vt:lpstr>
      <vt:lpstr>Restless Legs Syndrom (RLS)  Hva er RLS? </vt:lpstr>
      <vt:lpstr>Restless Legs Syndrom (RLS)  Hva er RLS? </vt:lpstr>
      <vt:lpstr>Restless Legs Syndrom (RLS)  Forekomst</vt:lpstr>
      <vt:lpstr>Restless Legs Syndrom (RLS)  Hva er RLS? </vt:lpstr>
      <vt:lpstr>Obligatoriske kriterier</vt:lpstr>
      <vt:lpstr>Restless Legs Syndrom (RLS)  Hva er RLS?</vt:lpstr>
      <vt:lpstr>Restless Legs Syndrom (RLS)  Hva er RLS? </vt:lpstr>
      <vt:lpstr>Restless Legs Syndrom (RLS)  Hva er RLS? </vt:lpstr>
      <vt:lpstr>Restless Legs Syndrom (RLS)  RLS og livskvalitet</vt:lpstr>
      <vt:lpstr>Restless Legs Syndrom (RLS)  Slik opplever pasienten RLS</vt:lpstr>
      <vt:lpstr>Restless Legs Syndrom (RLS)  Hvor sitter RLS? 1</vt:lpstr>
      <vt:lpstr>Restless Legs Syndrom (RLS)  Hvor sitter RLS?  2</vt:lpstr>
      <vt:lpstr>Restless Legs Syndrom (RLS)   Nervesystemet - signalsubstanser, Dopamin</vt:lpstr>
      <vt:lpstr>Restless Legs Syndrom (RLS)   Nervesystemet - signalsubstanser, Dopamin</vt:lpstr>
      <vt:lpstr>Restless Legs Syndrom (RLS)   Nervesystemet - signalsubstanser,  Dopamin</vt:lpstr>
      <vt:lpstr>Restless Legs Syndrom (RLS)   Nervsystemet - signalsubstanser,  Dopamin</vt:lpstr>
      <vt:lpstr>Restless Legs Syndrom (RLS)   Neurotransmittsubstanser, i hjernen Dopamin</vt:lpstr>
      <vt:lpstr>Restless Legs Syndrom (RLS)  Typiske problemsituasjoner</vt:lpstr>
      <vt:lpstr>Restless Legs Syndrom (RLS)  RLS och PLMS 1</vt:lpstr>
      <vt:lpstr>Restless Legs Syndrom (RLS)  RLS och PLMS 2</vt:lpstr>
      <vt:lpstr>Restless Legs Syndrom (RLS)  RLS og søvnproblemer </vt:lpstr>
      <vt:lpstr>Restless Legs Syndrom (RLS)  RLS og søvnproblemer </vt:lpstr>
      <vt:lpstr>Restless Legs Syndrom (RLS)  Tenkelige årsaker till RLS</vt:lpstr>
      <vt:lpstr>Restless Legs Syndrom (RLS)  Typer av RLS</vt:lpstr>
      <vt:lpstr>Restless Legs Syndrom (RLS)  Sekundær RLS </vt:lpstr>
      <vt:lpstr>Restless Legs Syndrom (RLS)   Årsaker till sekundær RLS</vt:lpstr>
      <vt:lpstr>Restless Legs Syndrom (RLS)  Medisiner som kan forsterke RLS (blockerer dopaminreseptorene) </vt:lpstr>
      <vt:lpstr>Restless Legs Syndrom (RLS)  Medisiner som kan forsterke RLS (blokkerer dopaminreseptorer) </vt:lpstr>
      <vt:lpstr>Restless Legs Syndrom (RLS)  Primær RLS </vt:lpstr>
      <vt:lpstr>Restless Legs Syndrom (RLS)  RLS kan forsterkes av </vt:lpstr>
      <vt:lpstr>RLS tilleggsdiagnoser</vt:lpstr>
      <vt:lpstr>RLS differentialdiagnoser  Polyneuropati</vt:lpstr>
      <vt:lpstr>Behandling av RLS  Ikke-farmasøytisk behandling </vt:lpstr>
      <vt:lpstr>Behandling av RLS Bivirkninger  Augmentation</vt:lpstr>
      <vt:lpstr>Behandling av RLS  Farmasøytisk behandling </vt:lpstr>
      <vt:lpstr>Farmaksøytisk behandling   (Professor Jacques Montplaisir CDN overlege Jan Ulfberg Avesta) </vt:lpstr>
      <vt:lpstr>Farmasøytisk behandling   (Professor Jacques Montplaisir CDN overlege Jan Ulfberg Avesta)</vt:lpstr>
      <vt:lpstr>Restless Legs Syndrom</vt:lpstr>
      <vt:lpstr>Restless Legs Syndrom (RLS)  Hvor var RLS-parientene i systemet i 2011?</vt:lpstr>
      <vt:lpstr>Restless Legs Syndrom (RLS)  Hos barn</vt:lpstr>
      <vt:lpstr>Restless Legs Syndrom (RLS) Hos gravide   </vt:lpstr>
      <vt:lpstr>Restless Legs Syndrom (RLS) Hvem kan behandle?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Restless Legs Syndrom (RLS)  Vad är RLS? 1</dc:title>
  <dc:creator>Halvard Berntsen</dc:creator>
  <cp:lastModifiedBy>Halvard Berntsen</cp:lastModifiedBy>
  <cp:revision>54</cp:revision>
  <dcterms:created xsi:type="dcterms:W3CDTF">2012-06-09T09:50:05Z</dcterms:created>
  <dcterms:modified xsi:type="dcterms:W3CDTF">2014-04-22T10:26:57Z</dcterms:modified>
</cp:coreProperties>
</file>