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73" r:id="rId3"/>
    <p:sldId id="260" r:id="rId4"/>
    <p:sldId id="261" r:id="rId5"/>
    <p:sldId id="262" r:id="rId6"/>
    <p:sldId id="263" r:id="rId7"/>
    <p:sldId id="264" r:id="rId8"/>
    <p:sldId id="272" r:id="rId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DEF1A3-8520-4962-BB6E-481080DB54F7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22A269-6F42-42AF-A191-DFA29B6272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4030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0B35-80C0-419D-82FF-6FC2E10781C4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2864-CFFB-4FFB-8BB2-6FA24D1396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94C2-D5E0-4CF7-9D16-6A936DE3056E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DE73-8354-407B-B2D0-723498B8D0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20A4-32FA-4ED7-AF6A-DF766B8CFE87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B4A5-9923-41C1-A59B-7CF3F97B67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FDD7-E5E5-4086-9D92-A37ED365D5C9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8755-E874-4B7F-A3B4-945E1557E8F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5746-B81E-4C3B-9C6E-7E381EA9FF35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532E-CF2C-452E-A3C3-CA025CE94F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D6D3-8231-416C-89FD-F97F2F72128B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D5ED-D03A-4438-BED1-8628C7CB88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74FD-B846-42CE-A3F4-836CFE2CA4F1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8B5E-5E03-4E43-B70D-877C8A40C9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9CD2-2648-49E6-973C-7DAA11BBC4F4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07C6-9172-4329-80E3-0E46437C1B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A9C6-C152-40A7-9970-0DDE0EF1D5BC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E989-228E-4221-A867-93545ADCA6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0CE96D6-8704-42F3-B509-DE28A3524E4E}" type="datetimeFigureOut">
              <a:rPr lang="nb-NO"/>
              <a:pPr>
                <a:defRPr/>
              </a:pPr>
              <a:t>22.04.2014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B321BD-6308-4B2B-85E1-B852535626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  <p:sldLayoutId id="2147483693" r:id="rId4"/>
    <p:sldLayoutId id="2147483692" r:id="rId5"/>
    <p:sldLayoutId id="2147483697" r:id="rId6"/>
    <p:sldLayoutId id="2147483698" r:id="rId7"/>
    <p:sldLayoutId id="2147483691" r:id="rId8"/>
    <p:sldLayoutId id="2147483699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Rastløse bein er en plagsom kronisk tilstand</a:t>
            </a:r>
          </a:p>
          <a:p>
            <a:r>
              <a:rPr lang="nb-NO" smtClean="0"/>
              <a:t>Uimotståelig behov eller trang til å bevege leggene</a:t>
            </a:r>
          </a:p>
          <a:p>
            <a:r>
              <a:rPr lang="nb-NO" smtClean="0"/>
              <a:t>Ledsaget av kriblinger, maurhet, som kan føre til muskelspenning og muskelsmerter</a:t>
            </a:r>
          </a:p>
          <a:p>
            <a:r>
              <a:rPr lang="nb-NO" smtClean="0"/>
              <a:t>Mest uttalt når man legger seg, men kan også forekomme på dagtid under hvile</a:t>
            </a:r>
          </a:p>
          <a:p>
            <a:r>
              <a:rPr lang="nb-NO" smtClean="0"/>
              <a:t>Ofte fører til søvnproblemer, mindre opplagt, konsentrasjonsproblemer </a:t>
            </a:r>
          </a:p>
          <a:p>
            <a:endParaRPr lang="nb-NO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smtClean="0"/>
              <a:t>Rastløse ben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Tilstanden er vanligere blant kvinner </a:t>
            </a:r>
          </a:p>
          <a:p>
            <a:r>
              <a:rPr lang="nb-NO" smtClean="0"/>
              <a:t>Rammer ca 3 - 10% av befolkningen</a:t>
            </a:r>
          </a:p>
          <a:p>
            <a:r>
              <a:rPr lang="nb-NO" smtClean="0"/>
              <a:t>Som regel melder seg rundt 40-50 års alder men hos mer enn en tredjedel debuterer tilstanden før 20 års alder. </a:t>
            </a:r>
          </a:p>
          <a:p>
            <a:r>
              <a:rPr lang="nb-NO" smtClean="0"/>
              <a:t>Hyppigheten øker med alderen.</a:t>
            </a:r>
          </a:p>
          <a:p>
            <a:r>
              <a:rPr lang="nb-NO" smtClean="0"/>
              <a:t>Hos asiatene er sjeldnere 0.6% 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Forekomsten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b-NO" b="1" dirty="0" smtClean="0"/>
              <a:t>Obligatoriske diagnostiske kriterier</a:t>
            </a:r>
          </a:p>
          <a:p>
            <a:pPr marL="400050" lvl="1" indent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b-NO" dirty="0" smtClean="0"/>
              <a:t>1. Et påtrengende behov for å bevege beina, vanligvis ledsaget av ubehagelige følelser i beina</a:t>
            </a:r>
            <a:br>
              <a:rPr lang="nb-NO" dirty="0" smtClean="0"/>
            </a:br>
            <a:r>
              <a:rPr lang="nb-NO" dirty="0" smtClean="0"/>
              <a:t>2. Symptomene forverres ved hvile og inaktivitet </a:t>
            </a:r>
            <a:br>
              <a:rPr lang="nb-NO" dirty="0" smtClean="0"/>
            </a:br>
            <a:r>
              <a:rPr lang="nb-NO" dirty="0" smtClean="0"/>
              <a:t>3. Symptomene opphører helt eller delvis ved bevegelse av beina </a:t>
            </a:r>
            <a:br>
              <a:rPr lang="nb-NO" dirty="0" smtClean="0"/>
            </a:br>
            <a:r>
              <a:rPr lang="nb-NO" dirty="0" smtClean="0"/>
              <a:t>4. Symptomene forverres om kvelden eller natten </a:t>
            </a:r>
          </a:p>
          <a:p>
            <a:pPr marL="400050" lvl="1" indent="0" fontAlgn="auto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nb-NO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Diagnosen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nb-NO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nb-NO" b="1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nb-NO" b="1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b-NO" b="1" dirty="0" smtClean="0"/>
              <a:t>Kliniske trekk til støtte for diagnosen</a:t>
            </a:r>
          </a:p>
          <a:p>
            <a:pPr marL="742950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nb-NO" dirty="0" smtClean="0"/>
              <a:t>Andre i familien har rastløse bein </a:t>
            </a:r>
            <a:br>
              <a:rPr lang="nb-NO" dirty="0" smtClean="0"/>
            </a:br>
            <a:r>
              <a:rPr lang="nb-NO" dirty="0" smtClean="0"/>
              <a:t>- God respons på behandling med </a:t>
            </a:r>
            <a:r>
              <a:rPr lang="nb-NO" dirty="0" err="1" smtClean="0"/>
              <a:t>dopaminerge</a:t>
            </a:r>
            <a:r>
              <a:rPr lang="nb-NO" dirty="0" smtClean="0"/>
              <a:t> preparater </a:t>
            </a:r>
            <a:br>
              <a:rPr lang="nb-NO" dirty="0" smtClean="0"/>
            </a:br>
            <a:r>
              <a:rPr lang="nb-NO" dirty="0" smtClean="0"/>
              <a:t>- Periodiske beinbevegelser under søvn eller i våken tilstand</a:t>
            </a:r>
          </a:p>
          <a:p>
            <a:pPr marL="98107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b-NO" b="1" dirty="0" smtClean="0"/>
              <a:t>Andre </a:t>
            </a:r>
            <a:r>
              <a:rPr lang="nb-NO" b="1" dirty="0"/>
              <a:t>trekk ved rastløse bein</a:t>
            </a:r>
          </a:p>
          <a:p>
            <a:pPr marL="400050" lvl="1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b-NO" dirty="0" smtClean="0"/>
              <a:t>- Søvnproblemer </a:t>
            </a:r>
            <a:br>
              <a:rPr lang="nb-NO" dirty="0" smtClean="0"/>
            </a:br>
            <a:r>
              <a:rPr lang="nb-NO" dirty="0" smtClean="0"/>
              <a:t>- Normal funn ved nevrologisk undersøkelse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Pasienter med rastløse bein har ofte søvnproblemer </a:t>
            </a:r>
          </a:p>
          <a:p>
            <a:r>
              <a:rPr lang="nb-NO" smtClean="0"/>
              <a:t>Økt forekomst av periodiske beinbevegelser under søvn som kan medføre redusert søvnkvalitet. </a:t>
            </a:r>
          </a:p>
          <a:p>
            <a:r>
              <a:rPr lang="nb-NO" smtClean="0"/>
              <a:t>Kan påvises ved søvnregistrering:</a:t>
            </a:r>
          </a:p>
          <a:p>
            <a:pPr lvl="1"/>
            <a:r>
              <a:rPr lang="nb-NO" smtClean="0"/>
              <a:t>gjentatte rytmiske og stereotypiske bevegelser i storetå og ankel, evt. også av kne og hofte (skyldes bevegelsestrangen og det sensoriske ubehaget)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Søvnforstyrrelser ved RLS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endParaRPr lang="nb-NO" smtClean="0"/>
          </a:p>
          <a:p>
            <a:endParaRPr lang="nb-NO" smtClean="0"/>
          </a:p>
          <a:p>
            <a:r>
              <a:rPr lang="nb-NO" smtClean="0"/>
              <a:t>Sykehistorie, familiehistorie</a:t>
            </a:r>
          </a:p>
          <a:p>
            <a:r>
              <a:rPr lang="nb-NO" smtClean="0"/>
              <a:t>Klinisk undersøkelse</a:t>
            </a:r>
          </a:p>
          <a:p>
            <a:r>
              <a:rPr lang="nb-NO" smtClean="0"/>
              <a:t>Blodprøver: blodprosent, jern, B12 vitamin, folsyre, blodsukker </a:t>
            </a:r>
          </a:p>
          <a:p>
            <a:r>
              <a:rPr lang="nb-NO" smtClean="0"/>
              <a:t>Nervetråd undersøkelse for å utelukke andre sykdommer </a:t>
            </a:r>
          </a:p>
          <a:p>
            <a:r>
              <a:rPr lang="nb-NO" smtClean="0"/>
              <a:t>Søvnregistrering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Utredning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557338"/>
            <a:ext cx="30067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21163"/>
            <a:ext cx="3035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Ikke medikamentell</a:t>
            </a:r>
          </a:p>
          <a:p>
            <a:pPr lvl="1"/>
            <a:r>
              <a:rPr lang="nb-NO" smtClean="0"/>
              <a:t>Mulige årsaker bør behandles (jern, B12 vitamin mangel evt hva er utløsende grunn til mangel) </a:t>
            </a:r>
          </a:p>
          <a:p>
            <a:pPr lvl="1"/>
            <a:r>
              <a:rPr lang="nb-NO" smtClean="0"/>
              <a:t>Legemidler bør unngås, evt. kan doseringstidspunktet flyttes fra kveld til morgen. 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Behandling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667250"/>
            <a:ext cx="25685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0925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nb-NO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Det hjelper å bevege seg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Man kan forsøke å jobbe i stående stilling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Lurt å parkere et stykke unna slik at man går litt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I stedet for heis kan man ta trappa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Strekke ut, tøyninger både om morgenen og om kvelden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Ta varm /kald dusj vekslende, varmepose / </a:t>
            </a:r>
            <a:r>
              <a:rPr lang="nb-NO" dirty="0" err="1" smtClean="0"/>
              <a:t>ispakninger</a:t>
            </a:r>
            <a:endParaRPr lang="nb-NO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Massere føttene før sengetid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nb-NO" dirty="0" smtClean="0"/>
              <a:t>Hvis man skal ut og reise er det lurt å ta fly tidlig på dagen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Generelle råd, ting du kan gjøre selv</a:t>
            </a:r>
            <a:endParaRPr lang="nb-NO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716338"/>
            <a:ext cx="2000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9915</TotalTime>
  <Words>326</Words>
  <Application>Microsoft Office PowerPoint</Application>
  <PresentationFormat>Skjermfremvisning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Waveform</vt:lpstr>
      <vt:lpstr>Rastløse ben</vt:lpstr>
      <vt:lpstr>Forekomsten</vt:lpstr>
      <vt:lpstr>Diagnosen</vt:lpstr>
      <vt:lpstr>Lysbilde 4</vt:lpstr>
      <vt:lpstr>Søvnforstyrrelser ved RLS</vt:lpstr>
      <vt:lpstr>Utredning</vt:lpstr>
      <vt:lpstr>Behandling</vt:lpstr>
      <vt:lpstr>Generelle råd, ting du kan gjøre selv</vt:lpstr>
    </vt:vector>
  </TitlesOfParts>
  <Company>DMF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Krisztina Kunszt Johansen</dc:creator>
  <cp:lastModifiedBy>Halvard Berntsen</cp:lastModifiedBy>
  <cp:revision>62</cp:revision>
  <dcterms:created xsi:type="dcterms:W3CDTF">2013-04-07T13:46:59Z</dcterms:created>
  <dcterms:modified xsi:type="dcterms:W3CDTF">2014-04-22T07:46:54Z</dcterms:modified>
</cp:coreProperties>
</file>